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332" r:id="rId4"/>
    <p:sldId id="333" r:id="rId5"/>
    <p:sldId id="257" r:id="rId6"/>
    <p:sldId id="278" r:id="rId7"/>
    <p:sldId id="316" r:id="rId8"/>
    <p:sldId id="321" r:id="rId9"/>
    <p:sldId id="322" r:id="rId10"/>
    <p:sldId id="323" r:id="rId11"/>
    <p:sldId id="318" r:id="rId12"/>
    <p:sldId id="267" r:id="rId13"/>
    <p:sldId id="268" r:id="rId14"/>
    <p:sldId id="336" r:id="rId15"/>
    <p:sldId id="338" r:id="rId16"/>
    <p:sldId id="340" r:id="rId17"/>
    <p:sldId id="341" r:id="rId18"/>
    <p:sldId id="342" r:id="rId19"/>
    <p:sldId id="260" r:id="rId20"/>
    <p:sldId id="324" r:id="rId21"/>
    <p:sldId id="269" r:id="rId22"/>
    <p:sldId id="325" r:id="rId23"/>
    <p:sldId id="326" r:id="rId24"/>
    <p:sldId id="319" r:id="rId25"/>
    <p:sldId id="343" r:id="rId26"/>
    <p:sldId id="329" r:id="rId27"/>
    <p:sldId id="328" r:id="rId28"/>
    <p:sldId id="344" r:id="rId29"/>
    <p:sldId id="345" r:id="rId30"/>
    <p:sldId id="327" r:id="rId31"/>
    <p:sldId id="349" r:id="rId32"/>
    <p:sldId id="273" r:id="rId33"/>
    <p:sldId id="347" r:id="rId34"/>
    <p:sldId id="348" r:id="rId35"/>
    <p:sldId id="331" r:id="rId36"/>
    <p:sldId id="276" r:id="rId37"/>
    <p:sldId id="350" r:id="rId38"/>
    <p:sldId id="351" r:id="rId39"/>
    <p:sldId id="330" r:id="rId40"/>
    <p:sldId id="363" r:id="rId41"/>
    <p:sldId id="335" r:id="rId42"/>
    <p:sldId id="352" r:id="rId43"/>
    <p:sldId id="353" r:id="rId44"/>
    <p:sldId id="317" r:id="rId45"/>
    <p:sldId id="355" r:id="rId46"/>
    <p:sldId id="354" r:id="rId47"/>
    <p:sldId id="264" r:id="rId48"/>
    <p:sldId id="365" r:id="rId49"/>
    <p:sldId id="366" r:id="rId50"/>
    <p:sldId id="367" r:id="rId51"/>
    <p:sldId id="357" r:id="rId52"/>
    <p:sldId id="359" r:id="rId53"/>
    <p:sldId id="360" r:id="rId54"/>
    <p:sldId id="361" r:id="rId55"/>
    <p:sldId id="362" r:id="rId56"/>
    <p:sldId id="356" r:id="rId57"/>
    <p:sldId id="358" r:id="rId58"/>
    <p:sldId id="364" r:id="rId59"/>
    <p:sldId id="36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/>
    <p:restoredTop sz="83146"/>
  </p:normalViewPr>
  <p:slideViewPr>
    <p:cSldViewPr snapToGrid="0" snapToObjects="1">
      <p:cViewPr varScale="1">
        <p:scale>
          <a:sx n="129" d="100"/>
          <a:sy n="129" d="100"/>
        </p:scale>
        <p:origin x="1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datareportal.com</a:t>
            </a:r>
            <a:r>
              <a:rPr lang="en-US" dirty="0"/>
              <a:t>/global-digital-overview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31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19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3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9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40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58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02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4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=XbnLkc6r3yc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8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0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2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0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equal-interval vs quantile cut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20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7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BB2B-D15D-3741-9E05-45E4614F9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84CED-6D2C-7448-9107-5A219E432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ill Sans MT" panose="020B050202010402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1045C-A583-754F-B642-69D26DF4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84C8D7F-02C0-E046-91CB-EBF02320A3C1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6B9A-2ADB-9143-9313-8FEBE405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51E6-576C-DC46-B1AD-D9E7AAAC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9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268B-E5CE-1840-BC09-5FDEAE4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FA6-94AC-D146-9946-6C6A03737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A0F61-1158-0247-9B88-F3E002DA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BB766713-A9BF-7E4C-947A-4C259898D0BE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99213-2452-5045-B083-907C333E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FDDA-6C00-F244-A545-5179848C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6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88E8-FC0F-F74C-8CF6-F8D40ECC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67A24-F707-E549-9BF0-E4EDEEC5A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7242-DF7F-2F46-AB54-E75A5671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2BE9BF4-5CCB-3946-8E68-97F3FD5A1352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B2E29-F77F-564D-8140-B72B08D2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325BB-5A2B-DA48-BB92-884E442D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13DA-8E38-654F-8A9F-8A0EDA52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758E-13CD-204C-AE8B-233F4B2C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985F-DF56-D941-8ACE-554F0FD8B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CC0BE-3BE7-9D42-AA41-FC9FB709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D42FDE64-F728-FB4B-AF2A-33EF22527E1F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727E2-6164-0341-AA63-5B0B9F39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F8DBE-4F18-6C4B-B266-D262E0A4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1452-71E6-3B4D-944C-5117E684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1104-41C5-1C49-8D08-C1A96331E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EE8C6-D0D6-2546-B55C-A0E60D610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FE22E-AA0B-9C49-B5C0-CCC196657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2D9EE-35A6-EA47-9CB2-DFF51F3C2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4D48ED-D3B8-DD47-B85A-FA58B16A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9730C3E9-72AB-A042-A2D7-F8A041FAC881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9706E-D1F7-AE4B-AA87-60D65E5F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85480-CF84-334D-A0C3-54E67A51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0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98FF-1209-A241-A463-86E77129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648CB-A307-1745-954A-64E1D812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C060F05-C80C-FE4E-8BC4-B41A0643590A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034E0-46CA-EF46-99EC-9D85ECF9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058D4-F57D-6D4F-B38A-1C140F65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D6717F-2091-2A4D-8EE0-7780A47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06F77CF0-9982-2242-BB38-308892AD0416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928CE-5B2D-8844-9E8B-53972C0B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5604-A7B5-C942-B629-2690A88A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08B0-67CD-B341-A324-7F364F2F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03EB-D850-B14E-AA86-C252CFD7D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Gill Sans MT" panose="020B0502020104020203" pitchFamily="34" charset="77"/>
              </a:defRPr>
            </a:lvl1pPr>
            <a:lvl2pPr>
              <a:defRPr sz="2800">
                <a:latin typeface="Gill Sans MT" panose="020B0502020104020203" pitchFamily="34" charset="77"/>
              </a:defRPr>
            </a:lvl2pPr>
            <a:lvl3pPr>
              <a:defRPr sz="2400">
                <a:latin typeface="Gill Sans MT" panose="020B0502020104020203" pitchFamily="34" charset="77"/>
              </a:defRPr>
            </a:lvl3pPr>
            <a:lvl4pPr>
              <a:defRPr sz="2000">
                <a:latin typeface="Gill Sans MT" panose="020B0502020104020203" pitchFamily="34" charset="77"/>
              </a:defRPr>
            </a:lvl4pPr>
            <a:lvl5pPr>
              <a:defRPr sz="2000">
                <a:latin typeface="Gill Sans MT" panose="020B0502020104020203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3DAAF-3148-A843-BDA2-F2DB45EA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0D808-8644-F94D-A8B6-E16A2137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1D346DA9-E739-1E41-865D-86A633AE97C2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4E706-823E-C943-AA74-EF967863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050C3-E51D-BA49-9058-8DE976E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CF99-82EA-5B4B-AB2A-AA9509AF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389D6-88CC-F145-9929-AAA4A9C3E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Gill Sans MT" panose="020B0502020104020203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6CB9-BBD8-4942-AF9F-7CE7DA35C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ill Sans MT" panose="020B0502020104020203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B2AC3-7E41-D544-BC1C-C0C31095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62EDA62C-B83D-3045-B53E-5B0999033BBB}" type="datetime1">
              <a:rPr lang="en-US" smtClean="0"/>
              <a:pPr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D6087-E4C9-3542-BE85-B682F3D0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F5673-FF8E-E24D-BEF6-D99C466D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9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B0091-ABE5-0B4E-82D2-8FC27CC2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83462-49D5-634B-A97F-20E2C9563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9FC59-EBFC-1D46-93F8-7B3D5C2B5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01AA6-7523-3441-B44F-F3EB6BC6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7D9D-FD09-1046-94FA-EEA769846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en.wikipedia.org/wiki/Machine_translation#/media/File:Stir_Fried_Wikipedia.jpg" TargetMode="External"/><Relationship Id="rId4" Type="http://schemas.openxmlformats.org/officeDocument/2006/relationships/hyperlink" Target="https://en.wikipedia.org/wiki/Facial_recognition_system#/media/File:Face_detection.jp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pub.epa.gov/airnow/" TargetMode="External"/><Relationship Id="rId2" Type="http://schemas.openxmlformats.org/officeDocument/2006/relationships/hyperlink" Target="https://www2.purpleai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svg"/><Relationship Id="rId9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piazza.com/class/ky91axj4suo9v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Artificial Intelligence: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Examinate “What-If” scenarios and suggest actions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r>
              <a:rPr lang="en-US" dirty="0">
                <a:latin typeface="+mn-lt"/>
              </a:rPr>
              <a:t>e.g., traffic on I-10 will be slow in the next hour, take I-210 will save 15 minutes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Prescriptive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D2409-9B9A-9343-95DD-21C169AA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13" y="2317645"/>
            <a:ext cx="7377887" cy="31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2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CAE7-306C-3140-B8F9-B0349B17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Patterns vs.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8CC66-4AE0-3A40-B2D2-F0772852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337A41-3C06-7046-8681-4F906A5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0966"/>
            <a:ext cx="5451278" cy="360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1ADF5B-D83B-4342-8D9E-67F41AD4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2" y="1159435"/>
            <a:ext cx="4956889" cy="53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F8215-84C4-3240-AA79-49627AAC9C44}"/>
              </a:ext>
            </a:extLst>
          </p:cNvPr>
          <p:cNvSpPr/>
          <p:nvPr/>
        </p:nvSpPr>
        <p:spPr>
          <a:xfrm>
            <a:off x="-12380" y="64578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Cluster_analysis</a:t>
            </a:r>
            <a:r>
              <a:rPr lang="en-US" sz="1000" dirty="0"/>
              <a:t>#/media/</a:t>
            </a:r>
            <a:r>
              <a:rPr lang="en-US" sz="1000" dirty="0" err="1"/>
              <a:t>File:KMeans-Gaussian-data.svg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Machine_learning</a:t>
            </a:r>
            <a:r>
              <a:rPr lang="en-US" sz="1000" dirty="0"/>
              <a:t>#/media/</a:t>
            </a:r>
            <a:r>
              <a:rPr lang="en-US" sz="1000" dirty="0" err="1"/>
              <a:t>File:Linear_regression.svg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453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CAE8-626A-A241-8F75-79FD9F81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Data Mining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E6F0-5642-7D4B-AE9F-0BF6D11E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If you buy beer, you highly likely will buy diapers (association rules)</a:t>
            </a:r>
          </a:p>
          <a:p>
            <a:r>
              <a:rPr lang="en-US" dirty="0">
                <a:latin typeface="+mn-lt"/>
              </a:rPr>
              <a:t>People who have a similar profile as you like to watch these shows (recommendation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955E3-DCC3-D248-9363-A874A242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EB463-280C-6746-9ECC-DC275B48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3429000"/>
            <a:ext cx="10857470" cy="25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4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47EA-6218-2A40-91CC-E9243AA5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Machine Learning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1F1F3-E8FB-6F44-AB5F-57A792E8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13</a:t>
            </a:fld>
            <a:endParaRPr lang="en-US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BD13BE-10C9-A343-9BF3-DCA77C11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" y="2270450"/>
            <a:ext cx="5347922" cy="35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6EFF07-6697-6444-A9C1-315CDDAD2CF8}"/>
              </a:ext>
            </a:extLst>
          </p:cNvPr>
          <p:cNvSpPr txBox="1"/>
          <p:nvPr/>
        </p:nvSpPr>
        <p:spPr>
          <a:xfrm>
            <a:off x="0" y="6426635"/>
            <a:ext cx="483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https://en.wikipedia.org/wiki/Facial_recognition_system#/media/File:Face_detection.jpg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https://en.wikipedia.org/wiki/Machine_translation#/media/File:Stir_Fried_Wikipedia.jpg</a:t>
            </a:r>
            <a:endParaRPr lang="en-US" sz="1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CCDCE0-AD68-814C-AE0A-2207BB75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97" y="2235307"/>
            <a:ext cx="5257800" cy="350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26824F1-0091-094B-8AED-3EEA8AF08255}"/>
              </a:ext>
            </a:extLst>
          </p:cNvPr>
          <p:cNvSpPr/>
          <p:nvPr/>
        </p:nvSpPr>
        <p:spPr>
          <a:xfrm>
            <a:off x="838200" y="60623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D176B-BA4B-A540-95FC-48066665229A}"/>
              </a:ext>
            </a:extLst>
          </p:cNvPr>
          <p:cNvSpPr txBox="1"/>
          <p:nvPr/>
        </p:nvSpPr>
        <p:spPr>
          <a:xfrm>
            <a:off x="380218" y="1865975"/>
            <a:ext cx="340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Detection (Computer Vision)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D5F882-634B-F345-92A5-1FE15FA192B4}"/>
              </a:ext>
            </a:extLst>
          </p:cNvPr>
          <p:cNvSpPr txBox="1"/>
          <p:nvPr/>
        </p:nvSpPr>
        <p:spPr>
          <a:xfrm>
            <a:off x="6267450" y="1865975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Translation (Natural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1224482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Spatial AI?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14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pPr algn="ctr"/>
            <a:r>
              <a:rPr lang="en-US" sz="3600" b="1" dirty="0"/>
              <a:t>   Spatial Artificial Intelligence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417135" y="2841790"/>
            <a:ext cx="7357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AI technologies that handle spatial data, typically associated with real-world applications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B057E2-A9A6-6940-A377-7B845DAD948B}"/>
              </a:ext>
            </a:extLst>
          </p:cNvPr>
          <p:cNvSpPr/>
          <p:nvPr/>
        </p:nvSpPr>
        <p:spPr>
          <a:xfrm>
            <a:off x="2008660" y="3891091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76C7B-A5B2-5C42-90D9-8A644F7BDF39}"/>
              </a:ext>
            </a:extLst>
          </p:cNvPr>
          <p:cNvSpPr/>
          <p:nvPr/>
        </p:nvSpPr>
        <p:spPr>
          <a:xfrm>
            <a:off x="2018763" y="5143712"/>
            <a:ext cx="2373086" cy="10588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Spatial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46AF5-7BAD-334B-8F93-10B026CCFFF0}"/>
              </a:ext>
            </a:extLst>
          </p:cNvPr>
          <p:cNvSpPr/>
          <p:nvPr/>
        </p:nvSpPr>
        <p:spPr>
          <a:xfrm>
            <a:off x="7934033" y="3900620"/>
            <a:ext cx="2373086" cy="10588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Geo-AI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E00AE2-DAE2-4E40-A022-BF85AF520318}"/>
              </a:ext>
            </a:extLst>
          </p:cNvPr>
          <p:cNvSpPr/>
          <p:nvPr/>
        </p:nvSpPr>
        <p:spPr>
          <a:xfrm>
            <a:off x="4742747" y="5151337"/>
            <a:ext cx="4519204" cy="10588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Geographic Information Science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965F9C-EC1F-FE47-A542-B8D56E77C3B9}"/>
              </a:ext>
            </a:extLst>
          </p:cNvPr>
          <p:cNvSpPr/>
          <p:nvPr/>
        </p:nvSpPr>
        <p:spPr>
          <a:xfrm>
            <a:off x="4742747" y="3891092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BACACE-AC8B-DB4A-B809-63A781613F3B}"/>
              </a:ext>
            </a:extLst>
          </p:cNvPr>
          <p:cNvSpPr/>
          <p:nvPr/>
        </p:nvSpPr>
        <p:spPr>
          <a:xfrm>
            <a:off x="9612849" y="5121460"/>
            <a:ext cx="738702" cy="10588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05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>
                <a:latin typeface="+mn-lt"/>
              </a:rPr>
              <a:t>Air Quality Prediction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15</a:t>
            </a:fld>
            <a:endParaRPr lang="en-US"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263259-2C31-4047-8BA2-C57942090B43}"/>
              </a:ext>
            </a:extLst>
          </p:cNvPr>
          <p:cNvGrpSpPr/>
          <p:nvPr/>
        </p:nvGrpSpPr>
        <p:grpSpPr>
          <a:xfrm>
            <a:off x="159558" y="2534340"/>
            <a:ext cx="5803887" cy="4063783"/>
            <a:chOff x="261706" y="2425913"/>
            <a:chExt cx="5803887" cy="40637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48B41E-FE2A-F84D-AAFD-D98632AC037B}"/>
                </a:ext>
              </a:extLst>
            </p:cNvPr>
            <p:cNvSpPr txBox="1"/>
            <p:nvPr/>
          </p:nvSpPr>
          <p:spPr>
            <a:xfrm>
              <a:off x="3574616" y="5717753"/>
              <a:ext cx="2149884" cy="771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PurpleAir Sensors</a:t>
              </a:r>
            </a:p>
            <a:p>
              <a:pPr algn="ctr"/>
              <a:r>
                <a:rPr lang="en-US" sz="1200" dirty="0">
                  <a:hlinkClick r:id="rId2"/>
                </a:rPr>
                <a:t>https://www2.purpleair.com/</a:t>
              </a:r>
              <a:endParaRPr lang="en-US" sz="12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/>
                <a:t>(50km×40km geographic area)</a:t>
              </a:r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920BF8-0C9A-0F49-870A-34BA264738F9}"/>
                </a:ext>
              </a:extLst>
            </p:cNvPr>
            <p:cNvSpPr txBox="1"/>
            <p:nvPr/>
          </p:nvSpPr>
          <p:spPr>
            <a:xfrm>
              <a:off x="389849" y="5717753"/>
              <a:ext cx="25918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South Coast AQMD Monitors</a:t>
              </a:r>
            </a:p>
            <a:p>
              <a:pPr algn="ctr"/>
              <a:r>
                <a:rPr lang="en-US" sz="1200" dirty="0">
                  <a:hlinkClick r:id="rId3"/>
                </a:rPr>
                <a:t>https://gispub.epa.gov/airnow/</a:t>
              </a:r>
              <a:endParaRPr lang="en-US" sz="12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16C98F-19E0-FD45-AECD-E71150D66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1706" y="2425913"/>
              <a:ext cx="2801380" cy="3291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531DF3-3F3D-AC4C-B7E6-80627F2C8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3233" y="2425913"/>
              <a:ext cx="2792360" cy="336412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5A8FD0-C61A-724E-ACF9-BBA188509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557" y="2534340"/>
            <a:ext cx="5750030" cy="350439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E31C7CA-81F6-9940-AEB1-84B8B44D189C}"/>
              </a:ext>
            </a:extLst>
          </p:cNvPr>
          <p:cNvSpPr txBox="1"/>
          <p:nvPr/>
        </p:nvSpPr>
        <p:spPr>
          <a:xfrm>
            <a:off x="-12525" y="6657901"/>
            <a:ext cx="10227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Lin, Y., Chiang, Y. Y., Franklin, M., Eckel, S. P., &amp; </a:t>
            </a:r>
            <a:r>
              <a:rPr lang="en-US" sz="1000" dirty="0" err="1"/>
              <a:t>Ambite</a:t>
            </a:r>
            <a:r>
              <a:rPr lang="en-US" sz="1000" dirty="0"/>
              <a:t>, J. L. (2020, November). Building Autocorrelation-Aware Representations for Fine-Scale Spatiotemporal Prediction. In ICDM) (pp. 352-361)</a:t>
            </a:r>
          </a:p>
        </p:txBody>
      </p:sp>
    </p:spTree>
    <p:extLst>
      <p:ext uri="{BB962C8B-B14F-4D97-AF65-F5344CB8AC3E}">
        <p14:creationId xmlns:p14="http://schemas.microsoft.com/office/powerpoint/2010/main" val="246863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Spatial colocation mining</a:t>
            </a: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457200" lvl="1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16</a:t>
            </a:fld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D36BA-E1AA-0940-8E54-CFB4D6DB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65" y="2511101"/>
            <a:ext cx="4557670" cy="3845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6EE1F4-0DEE-7C4E-BD90-DBBB07C9DFAE}"/>
              </a:ext>
            </a:extLst>
          </p:cNvPr>
          <p:cNvSpPr txBox="1"/>
          <p:nvPr/>
        </p:nvSpPr>
        <p:spPr>
          <a:xfrm>
            <a:off x="-12525" y="6657901"/>
            <a:ext cx="10160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Huang, Y., Shekhar, S., &amp; </a:t>
            </a:r>
            <a:r>
              <a:rPr lang="en-US" sz="1000" dirty="0" err="1"/>
              <a:t>Xiong</a:t>
            </a:r>
            <a:r>
              <a:rPr lang="en-US" sz="1000" dirty="0"/>
              <a:t>, H. (2004). Discovering colocation patterns from spatial data sets: a general approach. </a:t>
            </a:r>
            <a:r>
              <a:rPr lang="en-US" sz="1000" i="1" dirty="0"/>
              <a:t>IEEE Transactions on Knowledge and data engineering</a:t>
            </a:r>
            <a:r>
              <a:rPr lang="en-US" sz="1000" dirty="0"/>
              <a:t>, </a:t>
            </a:r>
            <a:r>
              <a:rPr lang="en-US" sz="1000" i="1" dirty="0"/>
              <a:t>16</a:t>
            </a:r>
            <a:r>
              <a:rPr lang="en-US" sz="1000" dirty="0"/>
              <a:t>(12), 1472-1485.</a:t>
            </a:r>
          </a:p>
        </p:txBody>
      </p:sp>
    </p:spTree>
    <p:extLst>
      <p:ext uri="{BB962C8B-B14F-4D97-AF65-F5344CB8AC3E}">
        <p14:creationId xmlns:p14="http://schemas.microsoft.com/office/powerpoint/2010/main" val="75817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5412-8078-DF48-966E-CD083DFF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CCA1-66BB-0F44-B1E0-3B4C94E0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Object detection from overhead imagery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6E73-6B3F-E442-B1AF-6AD3408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17</a:t>
            </a:fld>
            <a:endParaRPr lang="en-US">
              <a:latin typeface="+mn-lt"/>
            </a:endParaRPr>
          </a:p>
        </p:txBody>
      </p:sp>
      <p:pic>
        <p:nvPicPr>
          <p:cNvPr id="6" name="Picture 5" descr="A picture containing toy, man, covered, green&#10;&#10;Description automatically generated">
            <a:extLst>
              <a:ext uri="{FF2B5EF4-FFF2-40B4-BE49-F238E27FC236}">
                <a16:creationId xmlns:a16="http://schemas.microsoft.com/office/drawing/2014/main" id="{5833A213-2BAE-D045-96DD-CD9D5C2D1B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26035"/>
            <a:ext cx="2551992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3166D50-EAAB-A245-AD98-7EAA69D651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911" y="2626035"/>
            <a:ext cx="2546044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B1B8F8-0510-4D44-B552-AD40B6699D13}"/>
              </a:ext>
            </a:extLst>
          </p:cNvPr>
          <p:cNvSpPr txBox="1"/>
          <p:nvPr/>
        </p:nvSpPr>
        <p:spPr>
          <a:xfrm>
            <a:off x="0" y="6598364"/>
            <a:ext cx="12210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Duan, W., Chiang, Y.-Y., Leyk, S., </a:t>
            </a:r>
            <a:r>
              <a:rPr lang="en-US" sz="1000" dirty="0" err="1"/>
              <a:t>Uhl</a:t>
            </a:r>
            <a:r>
              <a:rPr lang="en-US" sz="1000" dirty="0"/>
              <a:t>, J. H., and Knoblock, C. A. (December 2021). Guided Generative Models using Weak Supervision for Detecting Object Spatial Arrangement in Overhead Images. IEEE Big Data (accepted), online</a:t>
            </a:r>
          </a:p>
        </p:txBody>
      </p:sp>
    </p:spTree>
    <p:extLst>
      <p:ext uri="{BB962C8B-B14F-4D97-AF65-F5344CB8AC3E}">
        <p14:creationId xmlns:p14="http://schemas.microsoft.com/office/powerpoint/2010/main" val="163804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are Spatial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59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72F3-CCAA-5B48-916C-345E2D0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91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458FC-2747-9E44-A9C1-30B8650D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6351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Data that can spatially referenced, e.g.,</a:t>
            </a:r>
          </a:p>
          <a:p>
            <a:pPr lvl="1"/>
            <a:r>
              <a:rPr lang="en-US" dirty="0">
                <a:latin typeface="+mn-lt"/>
              </a:rPr>
              <a:t>Time series from fixed-site sensors (e.g., traffic, air quality)</a:t>
            </a:r>
          </a:p>
          <a:p>
            <a:pPr lvl="1"/>
            <a:r>
              <a:rPr lang="en-US" dirty="0">
                <a:latin typeface="+mn-lt"/>
              </a:rPr>
              <a:t>Remotely sensed data (e.g., satellite imagery)</a:t>
            </a:r>
          </a:p>
          <a:p>
            <a:pPr lvl="1"/>
            <a:r>
              <a:rPr lang="en-US" dirty="0">
                <a:latin typeface="+mn-lt"/>
              </a:rPr>
              <a:t>Geotagged photos and tweets</a:t>
            </a:r>
          </a:p>
          <a:p>
            <a:pPr lvl="1"/>
            <a:r>
              <a:rPr lang="en-US" dirty="0">
                <a:latin typeface="+mn-lt"/>
              </a:rPr>
              <a:t>Documents mentioning location entities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A7B2-31FD-A342-9FD2-FF98EEBC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19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F467B-C268-9546-B9A3-BBA846AB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00" y="0"/>
            <a:ext cx="683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4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Spatial Artificial Intelligence?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6CB9-C49A-5743-B4D2-94020A8C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Do Not Have to be Geo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36D5-D68D-DA44-ADBD-A651A2326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Digital Pathology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5AFC-F332-0642-A0E5-55521E83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20</a:t>
            </a:fld>
            <a:endParaRPr lang="en-US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23093-8444-F943-AEEC-09777E61866A}"/>
              </a:ext>
            </a:extLst>
          </p:cNvPr>
          <p:cNvSpPr txBox="1"/>
          <p:nvPr/>
        </p:nvSpPr>
        <p:spPr>
          <a:xfrm>
            <a:off x="0" y="6176963"/>
            <a:ext cx="460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Rong, Y., Durden, D. L., Van Meir, E. G., &amp; Brat, D. J. (2006). ‘</a:t>
            </a:r>
            <a:r>
              <a:rPr lang="en-US" sz="1000" dirty="0" err="1"/>
              <a:t>Pseudopalisading’necrosis</a:t>
            </a:r>
            <a:r>
              <a:rPr lang="en-US" sz="1000" dirty="0"/>
              <a:t> in glioblastoma: a familiar morphologic feature that links vascular pathology, hypoxia, and angiogenesis. </a:t>
            </a:r>
            <a:r>
              <a:rPr lang="en-US" sz="1000" i="1" dirty="0"/>
              <a:t>Journal of Neuropathology &amp; Experimental Neurology</a:t>
            </a:r>
            <a:r>
              <a:rPr lang="en-US" sz="1000" dirty="0"/>
              <a:t>, </a:t>
            </a:r>
            <a:r>
              <a:rPr lang="en-US" sz="1000" i="1" dirty="0"/>
              <a:t>65</a:t>
            </a:r>
            <a:r>
              <a:rPr lang="en-US" sz="1000" dirty="0"/>
              <a:t>(6), 529-539.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CF326-7F1D-A744-AB54-702FB185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6" y="2297781"/>
            <a:ext cx="4602205" cy="3492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887EC-6A48-6341-B17B-F803537D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1631950"/>
            <a:ext cx="7264400" cy="472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A2B745-3737-754A-8480-97329AA3557A}"/>
              </a:ext>
            </a:extLst>
          </p:cNvPr>
          <p:cNvSpPr/>
          <p:nvPr/>
        </p:nvSpPr>
        <p:spPr>
          <a:xfrm>
            <a:off x="5103707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Fox, Geoffrey &amp; </a:t>
            </a:r>
            <a:r>
              <a:rPr lang="en-US" sz="1000" dirty="0" err="1"/>
              <a:t>Qiu</a:t>
            </a:r>
            <a:r>
              <a:rPr lang="en-US" sz="1000" dirty="0"/>
              <a:t>, Judy &amp; Crandall, David &amp; von Laszewski, Gregor &amp; Jha, </a:t>
            </a:r>
            <a:r>
              <a:rPr lang="en-US" sz="1000" dirty="0" err="1"/>
              <a:t>Shantenu</a:t>
            </a:r>
            <a:r>
              <a:rPr lang="en-US" sz="1000" dirty="0"/>
              <a:t> &amp; Wang, </a:t>
            </a:r>
            <a:r>
              <a:rPr lang="en-US" sz="1000" dirty="0" err="1"/>
              <a:t>Fusheng</a:t>
            </a:r>
            <a:r>
              <a:rPr lang="en-US" sz="1000" dirty="0"/>
              <a:t> &amp; </a:t>
            </a:r>
            <a:r>
              <a:rPr lang="en-US" sz="1000" dirty="0" err="1"/>
              <a:t>Marathe</a:t>
            </a:r>
            <a:r>
              <a:rPr lang="en-US" sz="1000" dirty="0"/>
              <a:t>, Madhav &amp; Paden, J. &amp; Cheatham, Tom &amp; </a:t>
            </a:r>
            <a:r>
              <a:rPr lang="en-US" sz="1000" dirty="0" err="1"/>
              <a:t>Beckstein</a:t>
            </a:r>
            <a:r>
              <a:rPr lang="en-US" sz="1000" dirty="0"/>
              <a:t>, Oliver. (2016). </a:t>
            </a:r>
            <a:r>
              <a:rPr lang="en-US" sz="1000" dirty="0" err="1"/>
              <a:t>Datanet</a:t>
            </a:r>
            <a:r>
              <a:rPr lang="en-US" sz="1000" dirty="0"/>
              <a:t>: CIF21 DIBBs: Middleware and High Performance Analytics Libraries for Scalable Data Science NSF14-43054 Progress Report. </a:t>
            </a:r>
          </a:p>
        </p:txBody>
      </p:sp>
    </p:spTree>
    <p:extLst>
      <p:ext uri="{BB962C8B-B14F-4D97-AF65-F5344CB8AC3E}">
        <p14:creationId xmlns:p14="http://schemas.microsoft.com/office/powerpoint/2010/main" val="338751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E1E9-FBC6-1C40-A521-F359529D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does “spatially referenced” mean?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E9A5D-9325-2E4D-9F2F-F3AE2BC7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E541-D9C9-3844-AA68-1D5A1CDA6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511585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latitude and longitude; X and 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DED8C0-B4CF-3C4A-9AFE-5D019AF9F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269" y="1681163"/>
            <a:ext cx="5183188" cy="823912"/>
          </a:xfrm>
        </p:spPr>
        <p:txBody>
          <a:bodyPr/>
          <a:lstStyle/>
          <a:p>
            <a:r>
              <a:rPr lang="en-US" dirty="0">
                <a:latin typeface="+mn-lt"/>
              </a:rPr>
              <a:t>Spatial Reference System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8FFC-47A5-E24A-9556-440246CC1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2269" y="2505075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e.g.,  WGS84; Cartesian System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7AE17-CF61-464F-A55C-A2297BE0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21</a:t>
            </a:fld>
            <a:endParaRPr lang="en-US"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AD4DA9-8399-B243-AE14-82733E860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88" y="3092462"/>
            <a:ext cx="4871138" cy="443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BC763D6-D081-6840-93D0-BCF4EC9A5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3" y="3319462"/>
            <a:ext cx="2491688" cy="24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83AC52-570E-BF44-AAA9-6A921B35E2ED}"/>
              </a:ext>
            </a:extLst>
          </p:cNvPr>
          <p:cNvSpPr/>
          <p:nvPr/>
        </p:nvSpPr>
        <p:spPr>
          <a:xfrm>
            <a:off x="2734" y="6304002"/>
            <a:ext cx="6922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Geographic_coordinate_system</a:t>
            </a:r>
            <a:r>
              <a:rPr lang="en-US" sz="1000" dirty="0"/>
              <a:t>#/media/</a:t>
            </a:r>
            <a:r>
              <a:rPr lang="en-US" sz="1000" dirty="0" err="1"/>
              <a:t>File:Latitude_and_longitude_graticule_on_a_sphere.svg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Cartesian_coordinate_system</a:t>
            </a:r>
            <a:r>
              <a:rPr lang="en-US" sz="1000" dirty="0"/>
              <a:t>#/media/</a:t>
            </a:r>
            <a:r>
              <a:rPr lang="en-US" sz="1000" dirty="0" err="1"/>
              <a:t>File:Cartesian-coordinate-system.svg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World_Geodetic_System</a:t>
            </a:r>
            <a:r>
              <a:rPr lang="en-US" sz="1000" dirty="0"/>
              <a:t>#/media/File:WGS_84_reference_frame_(</a:t>
            </a:r>
            <a:r>
              <a:rPr lang="en-US" sz="1000" dirty="0" err="1"/>
              <a:t>vector_graphic</a:t>
            </a:r>
            <a:r>
              <a:rPr lang="en-US" sz="1000" dirty="0"/>
              <a:t>).</a:t>
            </a:r>
            <a:r>
              <a:rPr lang="en-US" sz="1000" dirty="0" err="1"/>
              <a:t>svg</a:t>
            </a:r>
            <a:endParaRPr lang="en-US" sz="1000" dirty="0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D1B4549C-4276-F842-908A-3CF3DDD0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206" y="3006726"/>
            <a:ext cx="3532186" cy="35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699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Raster Data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6BB819B-DEE6-F043-9155-F633C3F17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Probability of precipitation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22</a:t>
            </a:fld>
            <a:endParaRPr lang="en-US">
              <a:latin typeface="+mn-lt"/>
            </a:endParaRPr>
          </a:p>
        </p:txBody>
      </p:sp>
      <p:pic>
        <p:nvPicPr>
          <p:cNvPr id="11268" name="Picture 4" descr="pop-anim">
            <a:extLst>
              <a:ext uri="{FF2B5EF4-FFF2-40B4-BE49-F238E27FC236}">
                <a16:creationId xmlns:a16="http://schemas.microsoft.com/office/drawing/2014/main" id="{0ECD2816-47FC-8F45-B52D-B525B70E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50" y="1906182"/>
            <a:ext cx="8121810" cy="52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28C5A-9FDF-1F4B-AAA6-4BA2D1B99512}"/>
              </a:ext>
            </a:extLst>
          </p:cNvPr>
          <p:cNvSpPr txBox="1"/>
          <p:nvPr/>
        </p:nvSpPr>
        <p:spPr>
          <a:xfrm>
            <a:off x="0" y="6611779"/>
            <a:ext cx="3842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blog.crunchydata.com</a:t>
            </a:r>
            <a:r>
              <a:rPr lang="en-US" sz="1000" dirty="0"/>
              <a:t>/blog/</a:t>
            </a:r>
            <a:r>
              <a:rPr lang="en-US" sz="1000" dirty="0" err="1"/>
              <a:t>postgis</a:t>
            </a:r>
            <a:r>
              <a:rPr lang="en-US" sz="1000" dirty="0"/>
              <a:t>-raster-and-crunchy-bridge</a:t>
            </a:r>
          </a:p>
        </p:txBody>
      </p:sp>
    </p:spTree>
    <p:extLst>
      <p:ext uri="{BB962C8B-B14F-4D97-AF65-F5344CB8AC3E}">
        <p14:creationId xmlns:p14="http://schemas.microsoft.com/office/powerpoint/2010/main" val="336965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FBEE40-2613-1543-A919-44572DA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Representations – Vector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1230-ED92-2940-91ED-318DB244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23</a:t>
            </a:fld>
            <a:endParaRPr lang="en-US">
              <a:latin typeface="+mn-lt"/>
            </a:endParaRP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FB49929E-6941-2647-ACE2-1F6D7A41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57" y="1690688"/>
            <a:ext cx="5108815" cy="4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50B45B-9C2A-E24C-8E73-DB2368220143}"/>
              </a:ext>
            </a:extLst>
          </p:cNvPr>
          <p:cNvSpPr/>
          <p:nvPr/>
        </p:nvSpPr>
        <p:spPr>
          <a:xfrm>
            <a:off x="0" y="6598364"/>
            <a:ext cx="6879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saylordotorg.github.io</a:t>
            </a:r>
            <a:r>
              <a:rPr lang="en-US" sz="1000" dirty="0"/>
              <a:t>/</a:t>
            </a:r>
            <a:r>
              <a:rPr lang="en-US" sz="1000" dirty="0" err="1"/>
              <a:t>text_essentials</a:t>
            </a:r>
            <a:r>
              <a:rPr lang="en-US" sz="1000" dirty="0"/>
              <a:t>-of-geographic-information-systems/s08-02-vector-data-models.html</a:t>
            </a:r>
          </a:p>
        </p:txBody>
      </p:sp>
    </p:spTree>
    <p:extLst>
      <p:ext uri="{BB962C8B-B14F-4D97-AF65-F5344CB8AC3E}">
        <p14:creationId xmlns:p14="http://schemas.microsoft.com/office/powerpoint/2010/main" val="223981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CC2E-D195-2E47-BB69-95C86C2A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B07F-6B96-644F-A30E-E72CA373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407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Support spatial data manipulations using SQL like languages</a:t>
            </a:r>
          </a:p>
          <a:p>
            <a:pPr lvl="1"/>
            <a:r>
              <a:rPr lang="en-US" dirty="0">
                <a:latin typeface="+mn-lt"/>
              </a:rPr>
              <a:t>Require a relational database engine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 (SF-SQL)</a:t>
            </a:r>
          </a:p>
          <a:p>
            <a:r>
              <a:rPr lang="en-US" dirty="0">
                <a:latin typeface="+mn-lt"/>
              </a:rPr>
              <a:t>Spatial Big Data Platforms</a:t>
            </a:r>
          </a:p>
          <a:p>
            <a:pPr lvl="1"/>
            <a:r>
              <a:rPr lang="en-US" dirty="0">
                <a:latin typeface="+mn-lt"/>
              </a:rPr>
              <a:t>Support highly parallelized spatial data manipulations</a:t>
            </a:r>
          </a:p>
          <a:p>
            <a:pPr lvl="1"/>
            <a:r>
              <a:rPr lang="en-US" dirty="0">
                <a:latin typeface="+mn-lt"/>
              </a:rPr>
              <a:t>Require a Big Data processing platform</a:t>
            </a:r>
          </a:p>
          <a:p>
            <a:pPr lvl="1"/>
            <a:r>
              <a:rPr lang="en-US" dirty="0">
                <a:latin typeface="+mn-lt"/>
              </a:rPr>
              <a:t>e.g., </a:t>
            </a:r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 (MapReduce)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77E59-2F92-0141-829A-4D437E29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24</a:t>
            </a:fld>
            <a:endParaRPr lang="en-US">
              <a:latin typeface="+mn-lt"/>
            </a:endParaRPr>
          </a:p>
        </p:txBody>
      </p:sp>
      <p:pic>
        <p:nvPicPr>
          <p:cNvPr id="14338" name="Picture 2" descr="GitHub - locationtech/geomesa: GeoMesa is a suite of tools for working with  big geo-spatial data in a distributed fashion.">
            <a:extLst>
              <a:ext uri="{FF2B5EF4-FFF2-40B4-BE49-F238E27FC236}">
                <a16:creationId xmlns:a16="http://schemas.microsoft.com/office/drawing/2014/main" id="{5DC4A631-B7D5-7945-9CEC-9BEE4F82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71" y="4389460"/>
            <a:ext cx="3770184" cy="15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ostGIS — Spatial and Geographic Objects for PostgreSQL">
            <a:extLst>
              <a:ext uri="{FF2B5EF4-FFF2-40B4-BE49-F238E27FC236}">
                <a16:creationId xmlns:a16="http://schemas.microsoft.com/office/drawing/2014/main" id="{1C43E418-0502-9F49-B589-7AEAB3DC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107" y="1611932"/>
            <a:ext cx="2340919" cy="234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9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Make Spatial Data Special?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25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822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Nearby houses have similar prices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26</a:t>
            </a:fld>
            <a:endParaRPr lang="en-US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B8EC43-F31B-3249-8D16-226C811C2CBE}"/>
              </a:ext>
            </a:extLst>
          </p:cNvPr>
          <p:cNvGrpSpPr/>
          <p:nvPr/>
        </p:nvGrpSpPr>
        <p:grpSpPr>
          <a:xfrm>
            <a:off x="2498848" y="2406325"/>
            <a:ext cx="7438650" cy="4086550"/>
            <a:chOff x="5247877" y="2146833"/>
            <a:chExt cx="7438650" cy="4086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262D28-BFCE-B446-9EF4-4EFA436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7877" y="2146833"/>
              <a:ext cx="7438650" cy="4086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52A403-5793-E645-8306-168CEE3489AB}"/>
                </a:ext>
              </a:extLst>
            </p:cNvPr>
            <p:cNvSpPr txBox="1"/>
            <p:nvPr/>
          </p:nvSpPr>
          <p:spPr>
            <a:xfrm>
              <a:off x="5875399" y="54399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11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8E2-419A-7C4E-8EFB-A2D2E013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Spatial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1A44-9FBB-A04C-B4FA-94D4505E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Relationships between variables can change over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BF53-93F5-7B42-BF99-B7F638DA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27</a:t>
            </a:fld>
            <a:endParaRPr lang="en-US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41491-E536-A849-B5B0-FF7C33712AAA}"/>
              </a:ext>
            </a:extLst>
          </p:cNvPr>
          <p:cNvGrpSpPr/>
          <p:nvPr/>
        </p:nvGrpSpPr>
        <p:grpSpPr>
          <a:xfrm>
            <a:off x="1962042" y="2405423"/>
            <a:ext cx="8866312" cy="4164612"/>
            <a:chOff x="5001011" y="3520429"/>
            <a:chExt cx="8866312" cy="41646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64A5D-B67D-9745-80B2-92A424E2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7824" y="3520429"/>
              <a:ext cx="6579589" cy="3484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353A7D-F6F6-E240-B1DA-A7B7C664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171" y="5114126"/>
              <a:ext cx="568467" cy="5316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13183-A82A-DB43-AD0E-D1821BDE9275}"/>
                </a:ext>
              </a:extLst>
            </p:cNvPr>
            <p:cNvSpPr txBox="1"/>
            <p:nvPr/>
          </p:nvSpPr>
          <p:spPr>
            <a:xfrm>
              <a:off x="5001011" y="7315709"/>
              <a:ext cx="8866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e.g., air quality near highway I-394 can be very different depending on their </a:t>
              </a:r>
              <a:r>
                <a:rPr lang="en-US" dirty="0">
                  <a:solidFill>
                    <a:srgbClr val="2D9D2E"/>
                  </a:solidFill>
                </a:rPr>
                <a:t>locations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5F31C20-1DC3-8143-B269-68192D9A86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198" y="2689111"/>
            <a:ext cx="568467" cy="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13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Scale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28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7C161-CBB6-304D-86EC-182BECD1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2494960"/>
            <a:ext cx="67691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0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CB626E-FBDF-B746-95B4-72E8EABF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57" y="1962139"/>
            <a:ext cx="8902700" cy="462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Zonal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29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</p:spTree>
    <p:extLst>
      <p:ext uri="{BB962C8B-B14F-4D97-AF65-F5344CB8AC3E}">
        <p14:creationId xmlns:p14="http://schemas.microsoft.com/office/powerpoint/2010/main" val="226584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E0DB-E4C4-284D-A7D4-4891401E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1A9E-ECEF-9848-BAF5-243B39C7D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8AEC5-996D-7548-93A8-E9AF5D13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3052BAD-2848-6B4E-BB5C-AB274D0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468692-25FE-0544-A27B-E79E8A01F974}"/>
              </a:ext>
            </a:extLst>
          </p:cNvPr>
          <p:cNvSpPr/>
          <p:nvPr/>
        </p:nvSpPr>
        <p:spPr>
          <a:xfrm>
            <a:off x="9456956" y="13414"/>
            <a:ext cx="27350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datareportal.com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/global-digital-overview</a:t>
            </a:r>
          </a:p>
        </p:txBody>
      </p:sp>
    </p:spTree>
    <p:extLst>
      <p:ext uri="{BB962C8B-B14F-4D97-AF65-F5344CB8AC3E}">
        <p14:creationId xmlns:p14="http://schemas.microsoft.com/office/powerpoint/2010/main" val="28071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7002-F441-8A4B-8297-48E9AC4C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Modifiable Areal Unit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367F3-E7F0-E14A-B4D8-A46C2157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Gerrymandering and Redistricting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7B52-0F96-BE4E-B69C-E34E2D9B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30</a:t>
            </a:fld>
            <a:endParaRPr lang="en-US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6EE9-170F-A143-9CF3-1966591B03AE}"/>
              </a:ext>
            </a:extLst>
          </p:cNvPr>
          <p:cNvSpPr/>
          <p:nvPr/>
        </p:nvSpPr>
        <p:spPr>
          <a:xfrm>
            <a:off x="0" y="6584939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gisgeography.com</a:t>
            </a:r>
            <a:r>
              <a:rPr lang="en-US" sz="1000" dirty="0"/>
              <a:t>/</a:t>
            </a:r>
            <a:r>
              <a:rPr lang="en-US" sz="1000" dirty="0" err="1"/>
              <a:t>maup</a:t>
            </a:r>
            <a:r>
              <a:rPr lang="en-US" sz="1000" dirty="0"/>
              <a:t>-modifiable-areal-unit-problem/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7C9C6-5CB4-1046-9A2B-4399D929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10" y="2743915"/>
            <a:ext cx="7886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1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0B0D-5630-434E-8752-C2665E61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Spatial Statistics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EA88-AEE9-E548-BBD5-2B1B54F8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8499D-EF12-D44F-B4F9-125C3F8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12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Geostatistical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8498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Data that vary continuously over space, but measured only at discrete locations</a:t>
            </a:r>
          </a:p>
          <a:p>
            <a:r>
              <a:rPr lang="en-US" sz="2000" dirty="0">
                <a:latin typeface="+mn-lt"/>
              </a:rPr>
              <a:t>Explore the spatial pattern in the observations</a:t>
            </a:r>
          </a:p>
          <a:p>
            <a:r>
              <a:rPr lang="en-US" sz="2000" dirty="0">
                <a:latin typeface="+mn-lt"/>
              </a:rPr>
              <a:t>Quantify the spatial pattern with a function</a:t>
            </a:r>
          </a:p>
          <a:p>
            <a:r>
              <a:rPr lang="en-US" sz="2000" dirty="0">
                <a:latin typeface="+mn-lt"/>
              </a:rPr>
              <a:t>Making predictions accounting for spatial structure</a:t>
            </a: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32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75FDD-BC98-B649-ABEC-CAED01DC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98" y="1825625"/>
            <a:ext cx="7660254" cy="38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11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Areal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450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Understanding the linkages between areal units</a:t>
            </a:r>
          </a:p>
          <a:p>
            <a:pPr lvl="1"/>
            <a:r>
              <a:rPr lang="en-US" dirty="0">
                <a:latin typeface="+mn-lt"/>
              </a:rPr>
              <a:t>e.g., if areas closer to each other are more related, how strong is this patter?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33</a:t>
            </a:fld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94CA2-15F2-E049-AAC4-C5CE1067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26" y="3360951"/>
            <a:ext cx="4880071" cy="320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F83AA-98D5-A544-A841-AA586300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2895"/>
            <a:ext cx="4923526" cy="3206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3847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Monomier</a:t>
            </a:r>
            <a:r>
              <a:rPr lang="en-US" sz="1000" dirty="0"/>
              <a:t>, N. Lying with Maps. Statistical Science 2005, 20(3) 215222.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CC40FE-677A-DA4B-94B9-809410D5CA79}"/>
              </a:ext>
            </a:extLst>
          </p:cNvPr>
          <p:cNvSpPr/>
          <p:nvPr/>
        </p:nvSpPr>
        <p:spPr>
          <a:xfrm>
            <a:off x="4319195" y="2969276"/>
            <a:ext cx="3543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equal-interval vs quantile cut points</a:t>
            </a:r>
          </a:p>
        </p:txBody>
      </p:sp>
    </p:spTree>
    <p:extLst>
      <p:ext uri="{BB962C8B-B14F-4D97-AF65-F5344CB8AC3E}">
        <p14:creationId xmlns:p14="http://schemas.microsoft.com/office/powerpoint/2010/main" val="203389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245A-0737-E242-B86E-F9D1878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Point Pattern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2EF0-ED37-844C-997E-04AE22CD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060" y="1825625"/>
            <a:ext cx="4316641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Is there a regular or clustering pattern in the points?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points closer together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Are the points more regularly spaced than they would be by chance?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Can we define a point process that our events follow?</a:t>
            </a: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9D83-A320-B74E-B471-E49776D8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34</a:t>
            </a:fld>
            <a:endParaRPr lang="en-US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A04EE-116C-374D-A437-C16973F25A17}"/>
              </a:ext>
            </a:extLst>
          </p:cNvPr>
          <p:cNvSpPr txBox="1"/>
          <p:nvPr/>
        </p:nvSpPr>
        <p:spPr>
          <a:xfrm>
            <a:off x="0" y="6598364"/>
            <a:ext cx="4091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rss.onlinelibrary.wiley.com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/10.1111/j.1740-9713.2019.01315.x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F0012829-10A3-5546-8308-2D12829BB5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4062" y="1690688"/>
            <a:ext cx="6350040" cy="2481480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C7983F-55AD-7A41-8479-02C448F1327F}"/>
              </a:ext>
            </a:extLst>
          </p:cNvPr>
          <p:cNvSpPr/>
          <p:nvPr/>
        </p:nvSpPr>
        <p:spPr>
          <a:xfrm>
            <a:off x="631082" y="430710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/>
              <a:t>A cluster of three V‐1s near a railway line in </a:t>
            </a:r>
            <a:r>
              <a:rPr lang="en-US" sz="1600" spc="-1" dirty="0" err="1"/>
              <a:t>Lewisham</a:t>
            </a:r>
            <a:r>
              <a:rPr lang="en-US" sz="1600" spc="-1" dirty="0"/>
              <a:t>, south London. Patterns like these motivated Clarke to test whether their distribution was random. (a) A contemporary aerial photograph of the V‐1 sites, showing the large radius of destruction of houses around the bomb sites (© IWM, catalogue no. CH 15109). (b) The same region from the LCC bomb damage maps4 (p. 162), showing the three V‐1 hits (black circles). Damage to houses is coded by </a:t>
            </a:r>
            <a:r>
              <a:rPr lang="en-US" sz="1600" spc="-1" dirty="0" err="1"/>
              <a:t>colour</a:t>
            </a:r>
            <a:r>
              <a:rPr lang="en-US" sz="1600" spc="-1" dirty="0"/>
              <a:t>, with black indicating total destruction. (c) The same region in the Google Maps layer (hit locations V1.509–V1.511).</a:t>
            </a:r>
          </a:p>
        </p:txBody>
      </p:sp>
    </p:spTree>
    <p:extLst>
      <p:ext uri="{BB962C8B-B14F-4D97-AF65-F5344CB8AC3E}">
        <p14:creationId xmlns:p14="http://schemas.microsoft.com/office/powerpoint/2010/main" val="1117892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E3CB6C-9292-DC4D-95BF-D0833BFE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Spatial Data Analytic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6E5B6A-8D37-5F49-B2CF-6754EE562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Housing price estimate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BC6DD-F28B-A54D-82AE-BA665873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35</a:t>
            </a:fld>
            <a:endParaRPr lang="en-US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20218-7C95-2B47-9F3D-48645E37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" t="1472"/>
          <a:stretch/>
        </p:blipFill>
        <p:spPr>
          <a:xfrm>
            <a:off x="1187303" y="2519916"/>
            <a:ext cx="10515600" cy="67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8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9 immediate neighbors</a:t>
            </a:r>
          </a:p>
          <a:p>
            <a:r>
              <a:rPr lang="en-US" dirty="0">
                <a:latin typeface="+mn-lt"/>
              </a:rPr>
              <a:t>(360+323+367+368+411+369+386+382+397)/9 = 373.66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36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D68B-E907-FE43-BEE1-11A0ED9B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Inverse Distance Weighting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BDA786-C46F-0F4A-BB32-26A4BAD3B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509"/>
          <a:stretch/>
        </p:blipFill>
        <p:spPr>
          <a:xfrm>
            <a:off x="608945" y="4063094"/>
            <a:ext cx="3091840" cy="13188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5D569-8904-8246-B044-1794901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37</a:t>
            </a:fld>
            <a:endParaRPr lang="en-US">
              <a:latin typeface="+mn-lt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1A3E444-17DB-FA41-9E25-FB5DF06DC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"/>
          <a:stretch/>
        </p:blipFill>
        <p:spPr bwMode="auto">
          <a:xfrm>
            <a:off x="4646428" y="2220272"/>
            <a:ext cx="7545572" cy="31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{\displaystyle u(x):x\to \mathbb {R} ,\quad x\in \mathbf {D} \subset \mathbb {R} ^{n},}">
            <a:extLst>
              <a:ext uri="{FF2B5EF4-FFF2-40B4-BE49-F238E27FC236}">
                <a16:creationId xmlns:a16="http://schemas.microsoft.com/office/drawing/2014/main" id="{7CAAE365-4448-E044-9B1F-7CAEC9487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E9864-9339-AB43-B6ED-9A5333ACE21D}"/>
              </a:ext>
            </a:extLst>
          </p:cNvPr>
          <p:cNvSpPr/>
          <p:nvPr/>
        </p:nvSpPr>
        <p:spPr>
          <a:xfrm>
            <a:off x="0" y="6630727"/>
            <a:ext cx="3215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Inverse_distance_weighting</a:t>
            </a:r>
            <a:endParaRPr lang="en-US" sz="1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4DB857-E843-E74E-AF90-0CF49C59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871669"/>
            <a:ext cx="4143375" cy="3429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A5CDA62-3D77-0D49-B55E-38D4BC886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500" y="2374473"/>
            <a:ext cx="3981614" cy="3647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39E7A5-85FB-144C-A0CA-73FB367D62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429" y="5501669"/>
            <a:ext cx="2347171" cy="772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8ED3D-E098-0344-9F74-E763AB2A06B1}"/>
              </a:ext>
            </a:extLst>
          </p:cNvPr>
          <p:cNvSpPr txBox="1"/>
          <p:nvPr/>
        </p:nvSpPr>
        <p:spPr>
          <a:xfrm>
            <a:off x="765544" y="1895981"/>
            <a:ext cx="257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observations: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65177-6712-154D-8C78-55D0A5187055}"/>
              </a:ext>
            </a:extLst>
          </p:cNvPr>
          <p:cNvSpPr txBox="1"/>
          <p:nvPr/>
        </p:nvSpPr>
        <p:spPr>
          <a:xfrm>
            <a:off x="765544" y="3481703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Interpolated value at X: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C14B3CF8-5734-2640-9B29-162042C0C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274"/>
          <a:stretch/>
        </p:blipFill>
        <p:spPr>
          <a:xfrm>
            <a:off x="765544" y="5298257"/>
            <a:ext cx="2778642" cy="10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7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E24F-C3A9-7C44-9DF1-921D152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8172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KNN &amp; IDW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849-D792-C24D-88B4-9D9E030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793836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IDW, p=2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 = </a:t>
            </a:r>
            <a:r>
              <a:rPr lang="en-US" sz="2000" dirty="0">
                <a:latin typeface="+mn-lt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+mn-lt"/>
              </a:rPr>
              <a:t> for immediate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360+323+367+368+411+369+386+382+397</a:t>
            </a: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Weights = 1/4 for two step neighbors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1/4(401+326+386+416+338+373+377+415+393+368+350+360)</a:t>
            </a:r>
          </a:p>
          <a:p>
            <a:pPr marL="0" indent="0">
              <a:buNone/>
            </a:pPr>
            <a:r>
              <a:rPr lang="en-US" sz="2000" dirty="0">
                <a:latin typeface="+mn-lt"/>
                <a:ea typeface="Cambria Math" panose="02040503050406030204" pitchFamily="18" charset="0"/>
              </a:rPr>
              <a:t>Sum of Weights = 1*9 + ¼*12 = 12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4488.75/12 = 374</a:t>
            </a:r>
          </a:p>
          <a:p>
            <a:r>
              <a:rPr lang="en-US" dirty="0">
                <a:latin typeface="+mn-lt"/>
              </a:rPr>
              <a:t>Recall K-Nearest Neighbors 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ea typeface="Cambria Math" panose="02040503050406030204" pitchFamily="18" charset="0"/>
              </a:rPr>
              <a:t>373.66</a:t>
            </a:r>
            <a:endParaRPr lang="en-US" sz="1800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8C7C-8850-F74C-B9F5-7C8809511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2"/>
          <a:stretch/>
        </p:blipFill>
        <p:spPr>
          <a:xfrm>
            <a:off x="6428089" y="0"/>
            <a:ext cx="785220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47252-9B8A-F649-8E53-85FCAA9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38</a:t>
            </a:fld>
            <a:endParaRPr lang="en-US"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A1933-F31A-3545-9BE7-37AF898B8072}"/>
              </a:ext>
            </a:extLst>
          </p:cNvPr>
          <p:cNvSpPr/>
          <p:nvPr/>
        </p:nvSpPr>
        <p:spPr>
          <a:xfrm>
            <a:off x="9209903" y="2760256"/>
            <a:ext cx="914400" cy="91440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B393C-65FD-F341-B66C-29C162EE4A66}"/>
              </a:ext>
            </a:extLst>
          </p:cNvPr>
          <p:cNvSpPr>
            <a:spLocks noChangeAspect="1"/>
          </p:cNvSpPr>
          <p:nvPr/>
        </p:nvSpPr>
        <p:spPr>
          <a:xfrm>
            <a:off x="8688859" y="2166530"/>
            <a:ext cx="1972983" cy="197298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2B9A96-9A7F-094E-840D-73F433514B94}"/>
              </a:ext>
            </a:extLst>
          </p:cNvPr>
          <p:cNvSpPr>
            <a:spLocks noChangeAspect="1"/>
          </p:cNvSpPr>
          <p:nvPr/>
        </p:nvSpPr>
        <p:spPr>
          <a:xfrm>
            <a:off x="8118892" y="1596563"/>
            <a:ext cx="3112915" cy="3112915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0D3DAC-BD32-FE4A-82D6-71DC7AE3C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8829" y="1780105"/>
            <a:ext cx="2347171" cy="7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9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1C3A7-7003-7644-A831-4E389F2C6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42" y="1520457"/>
            <a:ext cx="11789916" cy="79336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39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61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476B-7FD6-654B-B94C-B695E5FE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02A9921-E57B-514E-8F54-0D060F8D2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33" y="1704464"/>
            <a:ext cx="7442732" cy="34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12B82B-20D3-7741-B68B-51A34717ACB4}"/>
              </a:ext>
            </a:extLst>
          </p:cNvPr>
          <p:cNvSpPr/>
          <p:nvPr/>
        </p:nvSpPr>
        <p:spPr>
          <a:xfrm>
            <a:off x="-1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www.visualcapitalist.com</a:t>
            </a:r>
            <a:r>
              <a:rPr lang="en-US" sz="1000" dirty="0">
                <a:latin typeface="Gill Sans MT" panose="020B0502020104020203" pitchFamily="34" charset="77"/>
              </a:rPr>
              <a:t>/visualizing-all-of-earths-satellites/</a:t>
            </a:r>
          </a:p>
        </p:txBody>
      </p:sp>
    </p:spTree>
    <p:extLst>
      <p:ext uri="{BB962C8B-B14F-4D97-AF65-F5344CB8AC3E}">
        <p14:creationId xmlns:p14="http://schemas.microsoft.com/office/powerpoint/2010/main" val="151575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1AF7-870B-7A47-9572-BBE246FC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Will either KNN or IDW work here?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A4C00-97C2-BE46-91C7-57D6FCCA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40</a:t>
            </a:fld>
            <a:endParaRPr lang="en-US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AC201-DD2A-904C-A514-563F53375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56E9F-33FC-D144-8A67-71A3F09E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22" y="1364091"/>
            <a:ext cx="10640755" cy="53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0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6399C-14CB-FB4D-A5D8-075454DC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What Matters When Dealing with Spatial Data?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1EC19-E7AA-1B4F-B473-03BD876E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41</a:t>
            </a:fld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2D2FBE-5577-594B-B880-B88F1FB2B6BC}"/>
              </a:ext>
            </a:extLst>
          </p:cNvPr>
          <p:cNvGrpSpPr/>
          <p:nvPr/>
        </p:nvGrpSpPr>
        <p:grpSpPr>
          <a:xfrm rot="770033">
            <a:off x="3402409" y="1849944"/>
            <a:ext cx="4924390" cy="4499335"/>
            <a:chOff x="3200400" y="1520465"/>
            <a:chExt cx="4924390" cy="44993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38B8C27-B3A8-DE4B-BF57-E443D8BF9B34}"/>
                </a:ext>
              </a:extLst>
            </p:cNvPr>
            <p:cNvCxnSpPr/>
            <p:nvPr/>
          </p:nvCxnSpPr>
          <p:spPr>
            <a:xfrm>
              <a:off x="4918763" y="4343400"/>
              <a:ext cx="3206027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3B6DACC-8198-AF48-9531-14A235C152A8}"/>
                </a:ext>
              </a:extLst>
            </p:cNvPr>
            <p:cNvCxnSpPr>
              <a:cxnSpLocks/>
            </p:cNvCxnSpPr>
            <p:nvPr/>
          </p:nvCxnSpPr>
          <p:spPr>
            <a:xfrm rot="20853286" flipV="1">
              <a:off x="4610103" y="1520465"/>
              <a:ext cx="13063" cy="2855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4720EF-D25B-4A44-9027-26AA6CBABB95}"/>
                </a:ext>
              </a:extLst>
            </p:cNvPr>
            <p:cNvCxnSpPr/>
            <p:nvPr/>
          </p:nvCxnSpPr>
          <p:spPr>
            <a:xfrm rot="10800000" flipV="1">
              <a:off x="3200400" y="4343400"/>
              <a:ext cx="1718364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368EF45-7E49-FB4D-BB6F-F8D0D92F93C0}"/>
              </a:ext>
            </a:extLst>
          </p:cNvPr>
          <p:cNvSpPr/>
          <p:nvPr/>
        </p:nvSpPr>
        <p:spPr>
          <a:xfrm>
            <a:off x="8302790" y="4911287"/>
            <a:ext cx="2612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Storing and Managing Spatial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4010A-A8BB-1742-9DEE-BC44FFDB9B74}"/>
              </a:ext>
            </a:extLst>
          </p:cNvPr>
          <p:cNvSpPr/>
          <p:nvPr/>
        </p:nvSpPr>
        <p:spPr>
          <a:xfrm>
            <a:off x="1092941" y="5881253"/>
            <a:ext cx="2356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Unique Spatial Data Properties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B5F1E-1DC5-9B44-A5A9-DB8CB999903E}"/>
              </a:ext>
            </a:extLst>
          </p:cNvPr>
          <p:cNvSpPr/>
          <p:nvPr/>
        </p:nvSpPr>
        <p:spPr>
          <a:xfrm>
            <a:off x="5089953" y="1674903"/>
            <a:ext cx="8688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Modeling Spatial and Temporal Dependencies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38AE32-2C27-604F-BED5-B3F06D67A2D5}"/>
              </a:ext>
            </a:extLst>
          </p:cNvPr>
          <p:cNvSpPr/>
          <p:nvPr/>
        </p:nvSpPr>
        <p:spPr>
          <a:xfrm rot="17052470">
            <a:off x="2583273" y="665331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Quality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Context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Representations</a:t>
            </a:r>
          </a:p>
          <a:p>
            <a:pPr algn="r"/>
            <a:endParaRPr lang="en-US" sz="2000" dirty="0">
              <a:solidFill>
                <a:srgbClr val="0070C0"/>
              </a:solidFill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</a:rPr>
              <a:t>Scalability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5293E-162C-6144-8089-B688361C592A}"/>
              </a:ext>
            </a:extLst>
          </p:cNvPr>
          <p:cNvSpPr/>
          <p:nvPr/>
        </p:nvSpPr>
        <p:spPr>
          <a:xfrm rot="3584656">
            <a:off x="1759720" y="3120906"/>
            <a:ext cx="27883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Autocorrelations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Non-stationarity</a:t>
            </a:r>
          </a:p>
          <a:p>
            <a:pPr algn="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MAUP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7F58CE-2E91-2146-AA60-A4AF034995D4}"/>
              </a:ext>
            </a:extLst>
          </p:cNvPr>
          <p:cNvSpPr/>
          <p:nvPr/>
        </p:nvSpPr>
        <p:spPr>
          <a:xfrm>
            <a:off x="5089953" y="222754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Data-driven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AI </a:t>
            </a:r>
            <a:r>
              <a:rPr lang="en-US" sz="2000" dirty="0">
                <a:solidFill>
                  <a:srgbClr val="C00000"/>
                </a:solidFill>
              </a:rPr>
              <a:t>methods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statistics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modeling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1810154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956D6-4209-0D46-B5A3-5964865D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This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4F36C-1C78-824B-823A-1EC484B29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468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E1B3D-A37F-CA4E-828E-A3F96F6B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Themes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96090-3AB6-2B49-BF17-C36104524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Explore ways to store and manage spatial data, including </a:t>
            </a:r>
          </a:p>
          <a:p>
            <a:pPr lvl="1"/>
            <a:r>
              <a:rPr lang="en-US" dirty="0">
                <a:latin typeface="+mn-lt"/>
              </a:rPr>
              <a:t>Spatial databases</a:t>
            </a:r>
          </a:p>
          <a:p>
            <a:pPr lvl="1"/>
            <a:r>
              <a:rPr lang="en-US" dirty="0">
                <a:latin typeface="+mn-lt"/>
              </a:rPr>
              <a:t>Big Data platforms</a:t>
            </a:r>
          </a:p>
          <a:p>
            <a:pPr lvl="1"/>
            <a:r>
              <a:rPr lang="en-US" dirty="0">
                <a:latin typeface="+mn-lt"/>
              </a:rPr>
              <a:t>(if we have time) Ontology and Knowledge Graph </a:t>
            </a:r>
          </a:p>
          <a:p>
            <a:r>
              <a:rPr lang="en-US" dirty="0">
                <a:latin typeface="+mn-lt"/>
              </a:rPr>
              <a:t>Look into how deep learning &amp; data mining technologies solve real-world problems utilizing the unique spatial data properties, including topics in</a:t>
            </a:r>
          </a:p>
          <a:p>
            <a:pPr lvl="1"/>
            <a:r>
              <a:rPr lang="en-US" dirty="0">
                <a:latin typeface="+mn-lt"/>
              </a:rPr>
              <a:t>Location time-series </a:t>
            </a:r>
            <a:r>
              <a:rPr lang="en-US">
                <a:latin typeface="+mn-lt"/>
              </a:rPr>
              <a:t>data mining </a:t>
            </a:r>
            <a:r>
              <a:rPr lang="en-US" dirty="0">
                <a:latin typeface="+mn-lt"/>
              </a:rPr>
              <a:t>(e.g., air quality prediction and trajectory mining)</a:t>
            </a:r>
          </a:p>
          <a:p>
            <a:pPr lvl="1"/>
            <a:r>
              <a:rPr lang="en-US" dirty="0">
                <a:latin typeface="+mn-lt"/>
              </a:rPr>
              <a:t>Computer vision (e.g., object detection from overhead imagery)</a:t>
            </a:r>
          </a:p>
          <a:p>
            <a:pPr lvl="1"/>
            <a:r>
              <a:rPr lang="en-US" dirty="0">
                <a:latin typeface="+mn-lt"/>
              </a:rPr>
              <a:t>(if we have time) Natural language processing (e.g., toponym detection from documents),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8182B-226D-6448-B778-7EB1DEF8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232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5F270-40B1-4B4F-B1A0-568FF7BD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19761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Smarter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AE6F-C063-2348-ABE4-F136D4625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19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Data-driven technologies that can incorporate prior knowledge derived from spatial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252C6-E998-B94E-8566-52CC5106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6DC65-CFC5-2441-AD1D-1BE87DD9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23" y="249832"/>
            <a:ext cx="8184091" cy="6157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198C5-1F77-FC48-A424-6A96305E322B}"/>
              </a:ext>
            </a:extLst>
          </p:cNvPr>
          <p:cNvSpPr/>
          <p:nvPr/>
        </p:nvSpPr>
        <p:spPr>
          <a:xfrm>
            <a:off x="-95789" y="6457890"/>
            <a:ext cx="10749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latin typeface="Gill Sans MT" panose="020B0502020104020203" pitchFamily="34" charset="77"/>
              </a:rPr>
              <a:t>www.teacherspayteachers.com</a:t>
            </a:r>
            <a:r>
              <a:rPr lang="en-US" sz="1000" dirty="0">
                <a:latin typeface="Gill Sans MT" panose="020B0502020104020203" pitchFamily="34" charset="77"/>
              </a:rPr>
              <a:t>/Product/</a:t>
            </a:r>
            <a:r>
              <a:rPr lang="en-US" sz="1000" dirty="0" err="1">
                <a:latin typeface="Gill Sans MT" panose="020B0502020104020203" pitchFamily="34" charset="77"/>
              </a:rPr>
              <a:t>Making-Inferences-Inference-Equation-Poster?utm_source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sendgrid&amp;utm_medium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email&amp;utm_campaign</a:t>
            </a:r>
            <a:r>
              <a:rPr lang="en-US" sz="1000" dirty="0">
                <a:latin typeface="Gill Sans MT" panose="020B0502020104020203" pitchFamily="34" charset="77"/>
              </a:rPr>
              <a:t>=</a:t>
            </a:r>
            <a:r>
              <a:rPr lang="en-US" sz="1000" dirty="0" err="1">
                <a:latin typeface="Gill Sans MT" panose="020B0502020104020203" pitchFamily="34" charset="77"/>
              </a:rPr>
              <a:t>post_purchase_confirmation_control&amp;utm_content</a:t>
            </a:r>
            <a:r>
              <a:rPr lang="en-US" sz="1000" dirty="0">
                <a:latin typeface="Gill Sans MT" panose="020B0502020104020203" pitchFamily="34" charset="77"/>
              </a:rPr>
              <a:t>=01%2F12%2F2022</a:t>
            </a:r>
          </a:p>
        </p:txBody>
      </p:sp>
    </p:spTree>
    <p:extLst>
      <p:ext uri="{BB962C8B-B14F-4D97-AF65-F5344CB8AC3E}">
        <p14:creationId xmlns:p14="http://schemas.microsoft.com/office/powerpoint/2010/main" val="1145438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B060-E4BB-2A42-9FB7-F512B859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5F55-A8CB-3C4C-8DCD-910C3EF9E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Programming language</a:t>
            </a:r>
          </a:p>
          <a:p>
            <a:pPr lvl="1"/>
            <a:r>
              <a:rPr lang="en-US" dirty="0">
                <a:latin typeface="+mn-lt"/>
              </a:rPr>
              <a:t>Python</a:t>
            </a:r>
          </a:p>
          <a:p>
            <a:r>
              <a:rPr lang="en-US" dirty="0">
                <a:latin typeface="+mn-lt"/>
              </a:rPr>
              <a:t>Basic understanding of machine learning</a:t>
            </a:r>
          </a:p>
          <a:p>
            <a:pPr lvl="1"/>
            <a:r>
              <a:rPr lang="en-US" dirty="0">
                <a:latin typeface="+mn-lt"/>
              </a:rPr>
              <a:t>(We will) Focus on deep learning with </a:t>
            </a:r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Basic understanding of databases</a:t>
            </a:r>
          </a:p>
          <a:p>
            <a:pPr lvl="1"/>
            <a:r>
              <a:rPr lang="en-US" dirty="0">
                <a:latin typeface="+mn-lt"/>
              </a:rPr>
              <a:t>Some familiarity with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89E0D-6350-224A-A5D1-D52774E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163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E497-C2EB-DA43-BE08-A5DA00EB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43B7-5D7F-B348-ADA7-7F7C63D0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provide some background of these tools, but it will be fast paced.</a:t>
            </a:r>
          </a:p>
          <a:p>
            <a:pPr lvl="1"/>
            <a:r>
              <a:rPr lang="en-US" dirty="0">
                <a:latin typeface="+mn-lt"/>
              </a:rPr>
              <a:t>Postgres + </a:t>
            </a:r>
            <a:r>
              <a:rPr lang="en-US" dirty="0" err="1">
                <a:latin typeface="+mn-lt"/>
              </a:rPr>
              <a:t>PostGIS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</a:rPr>
              <a:t>GeoMESA</a:t>
            </a:r>
            <a:r>
              <a:rPr lang="en-US" dirty="0">
                <a:latin typeface="+mn-lt"/>
              </a:rPr>
              <a:t> + Spark</a:t>
            </a:r>
          </a:p>
          <a:p>
            <a:pPr lvl="1"/>
            <a:r>
              <a:rPr lang="en-US" dirty="0" err="1">
                <a:latin typeface="+mn-lt"/>
              </a:rPr>
              <a:t>PyTorch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D973D-DE93-FC4E-B1B8-A088249A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082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58D5-C551-5149-9F95-ABC8573E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(Your) Course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F54-0F9B-9C47-B5E3-5FAB976B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Five Homework Assignments (50%, 10% each)</a:t>
            </a:r>
          </a:p>
          <a:p>
            <a:pPr lvl="1"/>
            <a:r>
              <a:rPr lang="en-US" dirty="0">
                <a:latin typeface="+mn-lt"/>
              </a:rPr>
              <a:t>No regrading</a:t>
            </a:r>
          </a:p>
          <a:p>
            <a:pPr lvl="1"/>
            <a:r>
              <a:rPr lang="en-US" dirty="0">
                <a:latin typeface="+mn-lt"/>
              </a:rPr>
              <a:t>One-week late penalty – 20%; 0 points after one week</a:t>
            </a:r>
          </a:p>
          <a:p>
            <a:pPr lvl="1"/>
            <a:r>
              <a:rPr lang="en-US" dirty="0">
                <a:latin typeface="+mn-lt"/>
              </a:rPr>
              <a:t>Free five-day extensions</a:t>
            </a:r>
          </a:p>
          <a:p>
            <a:pPr lvl="2"/>
            <a:r>
              <a:rPr lang="en-US" dirty="0">
                <a:latin typeface="+mn-lt"/>
              </a:rPr>
              <a:t>You can use these five days on homework however you want until the last day of the class</a:t>
            </a:r>
          </a:p>
          <a:p>
            <a:pPr lvl="2"/>
            <a:r>
              <a:rPr lang="en-US" dirty="0">
                <a:latin typeface="+mn-lt"/>
              </a:rPr>
              <a:t>No more extension days will be given for any reason</a:t>
            </a:r>
          </a:p>
          <a:p>
            <a:pPr lvl="2"/>
            <a:r>
              <a:rPr lang="en-US" dirty="0">
                <a:latin typeface="+mn-lt"/>
              </a:rPr>
              <a:t>You need to let your TA know if you are using free days when you submit your homework</a:t>
            </a:r>
          </a:p>
          <a:p>
            <a:r>
              <a:rPr lang="en-US" dirty="0">
                <a:latin typeface="+mn-lt"/>
              </a:rPr>
              <a:t>Weekly Quizzes (30%)</a:t>
            </a:r>
          </a:p>
          <a:p>
            <a:r>
              <a:rPr lang="en-US" dirty="0">
                <a:latin typeface="+mn-lt"/>
              </a:rPr>
              <a:t>Final project (20%)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DD567-619A-7F46-8E66-0365ACCC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47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37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77CA-2D8F-634E-99AA-5DB7E6F2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latin typeface="+mn-lt"/>
              </a:rPr>
              <a:t>Homework Assignments (tentative)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F673-FE81-F540-935D-41DF5C26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GeoMesa + Spark for efficient spatial data join &amp; aggregation</a:t>
            </a:r>
          </a:p>
          <a:p>
            <a:r>
              <a:rPr lang="en-US" dirty="0">
                <a:latin typeface="+mn-lt"/>
              </a:rPr>
              <a:t>Air quality prediction using time-series clustering and random forest</a:t>
            </a:r>
          </a:p>
          <a:p>
            <a:r>
              <a:rPr lang="en-US" dirty="0">
                <a:latin typeface="+mn-lt"/>
              </a:rPr>
              <a:t>Road extraction from satellite imagery using deep learning models and existing contextual data</a:t>
            </a:r>
          </a:p>
          <a:p>
            <a:r>
              <a:rPr lang="en-US" dirty="0">
                <a:latin typeface="+mn-lt"/>
              </a:rPr>
              <a:t>Air quality prediction using deep learning models and spatial heuristics</a:t>
            </a:r>
          </a:p>
          <a:p>
            <a:r>
              <a:rPr lang="en-US" dirty="0">
                <a:latin typeface="+mn-lt"/>
              </a:rPr>
              <a:t>Car detection from satellite imagery using deep learning models and prior knowledge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D221E-ADB9-9940-8631-A7A962B7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041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E7D3-EBFD-F446-8928-F2D879B1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Final Project Guidelines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813DF-2007-5545-A502-DC06FD18B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1 or 2 people, with the following deliverables:</a:t>
            </a:r>
          </a:p>
          <a:p>
            <a:pPr lvl="1"/>
            <a:r>
              <a:rPr lang="en-US" dirty="0">
                <a:latin typeface="+mn-lt"/>
              </a:rPr>
              <a:t>Proposal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project presentation (submit slides for grading)</a:t>
            </a:r>
          </a:p>
          <a:p>
            <a:pPr lvl="1"/>
            <a:r>
              <a:rPr lang="en-US" dirty="0">
                <a:latin typeface="+mn-lt"/>
              </a:rPr>
              <a:t>Final report (4 page maximum)</a:t>
            </a:r>
          </a:p>
          <a:p>
            <a:r>
              <a:rPr lang="en-US" dirty="0">
                <a:latin typeface="+mn-lt"/>
              </a:rPr>
              <a:t>MS/Senior Undergrad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 comparison of selected state-of-the-art methods for solving a spatial AI problem (e.g., object detection from satellite imagery)</a:t>
            </a:r>
          </a:p>
          <a:p>
            <a:r>
              <a:rPr lang="en-US" dirty="0">
                <a:latin typeface="+mn-lt"/>
              </a:rPr>
              <a:t>MS/PhD Students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Develop a complete research work, which could be related to your research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0FDBF-94B9-0D4E-A27C-ECBED295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313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88FAC05B-97BA-7F4D-9960-3BDD428C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FA13DF-2C41-3E45-B691-F6DD2005BE07}"/>
              </a:ext>
            </a:extLst>
          </p:cNvPr>
          <p:cNvSpPr/>
          <p:nvPr/>
        </p:nvSpPr>
        <p:spPr>
          <a:xfrm>
            <a:off x="0" y="6598364"/>
            <a:ext cx="41679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twitter.com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TheEconomist</a:t>
            </a: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77"/>
              </a:rPr>
              <a:t>/status/860135249552003073/photo/1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C1E5D-1B5F-A44B-8B5B-7F42A668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1A50-7621-EF4F-B95E-1E24118F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Presentation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0F42-E42A-034F-8486-16132DBA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Project proposal 10 mins</a:t>
            </a:r>
          </a:p>
          <a:p>
            <a:r>
              <a:rPr lang="en-US" dirty="0">
                <a:latin typeface="+mn-lt"/>
              </a:rPr>
              <a:t>Final project presentation 15 mins</a:t>
            </a:r>
          </a:p>
          <a:p>
            <a:r>
              <a:rPr lang="en-US" dirty="0">
                <a:latin typeface="+mn-lt"/>
              </a:rPr>
              <a:t>Your presentations need to address the following questions: </a:t>
            </a:r>
          </a:p>
          <a:p>
            <a:pPr lvl="1"/>
            <a:r>
              <a:rPr lang="en-US" dirty="0">
                <a:latin typeface="+mn-lt"/>
              </a:rPr>
              <a:t>“What is the project trying to do?”, </a:t>
            </a:r>
          </a:p>
          <a:p>
            <a:pPr lvl="1"/>
            <a:r>
              <a:rPr lang="en-US" dirty="0">
                <a:latin typeface="+mn-lt"/>
              </a:rPr>
              <a:t>“How is it done today, and what are the limits of current practice?”,</a:t>
            </a:r>
          </a:p>
          <a:p>
            <a:pPr lvl="1"/>
            <a:r>
              <a:rPr lang="en-US" dirty="0">
                <a:latin typeface="+mn-lt"/>
              </a:rPr>
              <a:t>“What is your approach, and what is new in your approach?”,</a:t>
            </a:r>
          </a:p>
          <a:p>
            <a:pPr lvl="1"/>
            <a:r>
              <a:rPr lang="en-US" dirty="0">
                <a:latin typeface="+mn-lt"/>
              </a:rPr>
              <a:t>“Who cares? If you succeed, what difference will it make?”,</a:t>
            </a:r>
          </a:p>
          <a:p>
            <a:pPr lvl="1"/>
            <a:r>
              <a:rPr lang="en-US" dirty="0">
                <a:latin typeface="+mn-lt"/>
              </a:rPr>
              <a:t>“How do you know if your approach is successful?”, and</a:t>
            </a:r>
          </a:p>
          <a:p>
            <a:pPr lvl="1"/>
            <a:r>
              <a:rPr lang="en-US" dirty="0">
                <a:latin typeface="+mn-lt"/>
              </a:rPr>
              <a:t>“What are the future extensions?”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12790-DBD5-4748-9169-63E64896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50</a:t>
            </a:fld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F4938-B0A6-5641-BAFA-3400DC8A64A6}"/>
              </a:ext>
            </a:extLst>
          </p:cNvPr>
          <p:cNvSpPr txBox="1"/>
          <p:nvPr/>
        </p:nvSpPr>
        <p:spPr>
          <a:xfrm>
            <a:off x="1280160" y="5722084"/>
            <a:ext cx="925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modified version of the famous “</a:t>
            </a:r>
            <a:r>
              <a:rPr lang="en-US" dirty="0" err="1"/>
              <a:t>Heilmeier</a:t>
            </a:r>
            <a:r>
              <a:rPr lang="en-US" dirty="0"/>
              <a:t> Catechism”: http://</a:t>
            </a:r>
            <a:r>
              <a:rPr lang="en-US" dirty="0" err="1"/>
              <a:t>www.darpa.mil</a:t>
            </a:r>
            <a:r>
              <a:rPr lang="en-US" dirty="0"/>
              <a:t>/work-with-us/</a:t>
            </a:r>
            <a:r>
              <a:rPr lang="en-US" dirty="0" err="1"/>
              <a:t>heilmeier</a:t>
            </a:r>
            <a:r>
              <a:rPr lang="en-US" dirty="0"/>
              <a:t>-catechism</a:t>
            </a:r>
          </a:p>
        </p:txBody>
      </p:sp>
    </p:spTree>
    <p:extLst>
      <p:ext uri="{BB962C8B-B14F-4D97-AF65-F5344CB8AC3E}">
        <p14:creationId xmlns:p14="http://schemas.microsoft.com/office/powerpoint/2010/main" val="2592352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C97C-F36B-8647-A9D0-C1B2CC39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44A0-D3D7-F549-8CDB-1C8FDA45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321F3-D22C-5B4B-B7D7-78F57368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51</a:t>
            </a:fld>
            <a:endParaRPr lang="en-US">
              <a:latin typeface="+mn-lt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C4CF3F8-6158-C840-8C41-10DB5629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075"/>
            <a:ext cx="10029565" cy="36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13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1106-DDEF-8845-8446-084651BF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0186C-4F05-DD44-AF14-00C31EA2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TAs:</a:t>
            </a:r>
          </a:p>
          <a:p>
            <a:pPr lvl="1"/>
            <a:r>
              <a:rPr lang="en-US" dirty="0" err="1">
                <a:latin typeface="+mn-lt"/>
              </a:rPr>
              <a:t>Yijun</a:t>
            </a:r>
            <a:r>
              <a:rPr lang="en-US" dirty="0">
                <a:latin typeface="+mn-lt"/>
              </a:rPr>
              <a:t> Lin, lin00786@umn.edu</a:t>
            </a:r>
          </a:p>
          <a:p>
            <a:pPr lvl="1"/>
            <a:r>
              <a:rPr lang="en-US" dirty="0" err="1">
                <a:latin typeface="+mn-lt"/>
              </a:rPr>
              <a:t>Zekun</a:t>
            </a:r>
            <a:r>
              <a:rPr lang="en-US" dirty="0">
                <a:latin typeface="+mn-lt"/>
              </a:rPr>
              <a:t> Li</a:t>
            </a:r>
            <a:r>
              <a:rPr lang="en-US" i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li002666@umn.edu</a:t>
            </a:r>
            <a:r>
              <a:rPr lang="en-US" b="1" dirty="0">
                <a:latin typeface="+mn-lt"/>
              </a:rPr>
              <a:t>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Office Hours:</a:t>
            </a:r>
          </a:p>
          <a:p>
            <a:pPr lvl="1"/>
            <a:r>
              <a:rPr lang="en-US" dirty="0">
                <a:latin typeface="+mn-lt"/>
              </a:rPr>
              <a:t>Instructor:  Wednesdays after class</a:t>
            </a:r>
          </a:p>
          <a:p>
            <a:pPr lvl="1"/>
            <a:r>
              <a:rPr lang="en-US" dirty="0">
                <a:latin typeface="+mn-lt"/>
              </a:rPr>
              <a:t>TAs: See Piazza for TA office hours and locations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BA7A-4DED-9A46-BFEA-31A1280B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796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39A6-99B9-5F4F-88CA-9CA2792B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3E2B-8708-6C48-81E2-70F582F7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Course websites:</a:t>
            </a:r>
          </a:p>
          <a:p>
            <a:pPr lvl="1"/>
            <a:r>
              <a:rPr lang="en-US" dirty="0">
                <a:latin typeface="+mn-lt"/>
                <a:hlinkClick r:id="rId2"/>
              </a:rPr>
              <a:t>https://yaoyichi.github.io/spatial-ai.html</a:t>
            </a:r>
          </a:p>
          <a:p>
            <a:pPr lvl="2"/>
            <a:r>
              <a:rPr lang="en-US" sz="1800" dirty="0">
                <a:latin typeface="+mn-lt"/>
              </a:rPr>
              <a:t>Material distributions: e.g., lecture slides (same day after the lecture)</a:t>
            </a:r>
            <a:endParaRPr lang="en-US" dirty="0">
              <a:latin typeface="+mn-lt"/>
              <a:hlinkClick r:id="rId2"/>
            </a:endParaRPr>
          </a:p>
          <a:p>
            <a:pPr lvl="1"/>
            <a:r>
              <a:rPr lang="en-US" dirty="0">
                <a:latin typeface="+mn-lt"/>
                <a:hlinkClick r:id="rId2"/>
              </a:rPr>
              <a:t>https://piazza.com/class/ky91axj4suo9v</a:t>
            </a:r>
            <a:endParaRPr lang="en-US" dirty="0">
              <a:latin typeface="+mn-lt"/>
            </a:endParaRPr>
          </a:p>
          <a:p>
            <a:pPr lvl="2"/>
            <a:r>
              <a:rPr lang="en-US" dirty="0">
                <a:latin typeface="+mn-lt"/>
              </a:rPr>
              <a:t>Discussions</a:t>
            </a:r>
          </a:p>
          <a:p>
            <a:pPr lvl="1"/>
            <a:r>
              <a:rPr lang="en-US" dirty="0">
                <a:latin typeface="+mn-lt"/>
              </a:rPr>
              <a:t>Canvas</a:t>
            </a:r>
          </a:p>
          <a:p>
            <a:pPr lvl="2"/>
            <a:r>
              <a:rPr lang="en-US" dirty="0">
                <a:latin typeface="+mn-lt"/>
              </a:rPr>
              <a:t>Grading, assignment submission, etc.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ABA2-FFF1-5D4E-9DDA-35EE6D15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5944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11F4-61A2-3247-8B54-1D04CF5C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E814-F2FF-AE4D-A386-CDF9B3624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Discussion board on Piazza:</a:t>
            </a:r>
          </a:p>
          <a:p>
            <a:pPr lvl="1"/>
            <a:r>
              <a:rPr lang="en-US" dirty="0">
                <a:latin typeface="+mn-lt"/>
              </a:rPr>
              <a:t>Use the discussion board for all questions and public communication with the course staff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427EF-2B24-0046-B13C-A04E77D7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54</a:t>
            </a:fld>
            <a:endParaRPr lang="en-US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AFDCA-E7DF-8A4B-BD99-4F54811E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29" y="3144520"/>
            <a:ext cx="5181600" cy="3713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05DCB0-A2CB-1348-8587-D709A3D27C05}"/>
              </a:ext>
            </a:extLst>
          </p:cNvPr>
          <p:cNvCxnSpPr/>
          <p:nvPr/>
        </p:nvCxnSpPr>
        <p:spPr>
          <a:xfrm>
            <a:off x="5508429" y="33731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AA9007-BC19-5C45-B9C9-5A742C694067}"/>
              </a:ext>
            </a:extLst>
          </p:cNvPr>
          <p:cNvSpPr txBox="1"/>
          <p:nvPr/>
        </p:nvSpPr>
        <p:spPr>
          <a:xfrm>
            <a:off x="5759889" y="2848035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Arial" pitchFamily="34" charset="0"/>
              </a:rPr>
              <a:t>a post on the discussion board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13598D2-7DD9-9D41-B5D0-989B9A23F762}"/>
              </a:ext>
            </a:extLst>
          </p:cNvPr>
          <p:cNvCxnSpPr/>
          <p:nvPr/>
        </p:nvCxnSpPr>
        <p:spPr>
          <a:xfrm rot="5400000">
            <a:off x="5523669" y="3108960"/>
            <a:ext cx="274320" cy="152400"/>
          </a:xfrm>
          <a:prstGeom prst="curvedConnector3">
            <a:avLst>
              <a:gd name="adj1" fmla="val -256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7FEE6E-AFC3-AC4B-92ED-506B872D111B}"/>
              </a:ext>
            </a:extLst>
          </p:cNvPr>
          <p:cNvCxnSpPr/>
          <p:nvPr/>
        </p:nvCxnSpPr>
        <p:spPr>
          <a:xfrm>
            <a:off x="4807389" y="36017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54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D4EB-DAB8-9145-9980-934DE3F2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Please do not email us unless…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4A85-89FC-504A-9848-463F144B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will post course announcements to Piazza (make sure you check it regularly).</a:t>
            </a:r>
          </a:p>
          <a:p>
            <a:r>
              <a:rPr lang="en-US" dirty="0">
                <a:latin typeface="+mn-lt"/>
              </a:rPr>
              <a:t>Emails:</a:t>
            </a:r>
          </a:p>
          <a:p>
            <a:pPr lvl="1"/>
            <a:r>
              <a:rPr lang="en-US" dirty="0">
                <a:latin typeface="+mn-lt"/>
              </a:rPr>
              <a:t>Do not use emails unless it’s personal!</a:t>
            </a:r>
          </a:p>
          <a:p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CBAAE-C506-7445-BD3F-BAC975FD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55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CEF16-75E2-5041-951E-8AF00855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10" y="3531522"/>
            <a:ext cx="7676488" cy="33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14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8F1-CD0A-9443-9AC8-6CBDB5FF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8C4C-AED0-7D4B-97E7-1206130CE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>
                <a:latin typeface="+mn-lt"/>
              </a:rPr>
              <a:t>Jure </a:t>
            </a:r>
            <a:r>
              <a:rPr lang="en-US" dirty="0" err="1">
                <a:latin typeface="+mn-lt"/>
              </a:rPr>
              <a:t>Leskovec</a:t>
            </a:r>
            <a:r>
              <a:rPr lang="en-US" dirty="0">
                <a:latin typeface="+mn-lt"/>
              </a:rPr>
              <a:t>, Anand Rajaraman, Jeff Ullman, </a:t>
            </a:r>
            <a:r>
              <a:rPr lang="en-US" i="1" dirty="0">
                <a:latin typeface="+mn-lt"/>
              </a:rPr>
              <a:t>Mining of Massive Datasets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Cambridge University Press, 2012</a:t>
            </a:r>
          </a:p>
          <a:p>
            <a:pPr lvl="1"/>
            <a:r>
              <a:rPr lang="en-US" dirty="0">
                <a:latin typeface="+mn-lt"/>
              </a:rPr>
              <a:t>Available free at: http://</a:t>
            </a:r>
            <a:r>
              <a:rPr lang="en-US" dirty="0" err="1">
                <a:latin typeface="+mn-lt"/>
              </a:rPr>
              <a:t>www.mmds.org</a:t>
            </a:r>
            <a:r>
              <a:rPr lang="en-US" dirty="0">
                <a:latin typeface="+mn-lt"/>
              </a:rPr>
              <a:t>/</a:t>
            </a:r>
          </a:p>
          <a:p>
            <a:pPr lvl="0"/>
            <a:r>
              <a:rPr lang="en-US" dirty="0">
                <a:latin typeface="+mn-lt"/>
              </a:rPr>
              <a:t>Shashi Shekhar and Sanjay Chawla, </a:t>
            </a:r>
            <a:r>
              <a:rPr lang="en-US" i="1" dirty="0">
                <a:latin typeface="+mn-lt"/>
              </a:rPr>
              <a:t>Spatial Databases: A Tour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Prentice Hall, 2003 (ISBN 013-017480-7)</a:t>
            </a:r>
          </a:p>
          <a:p>
            <a:pPr lvl="1"/>
            <a:r>
              <a:rPr lang="en-US" dirty="0">
                <a:latin typeface="+mn-lt"/>
              </a:rPr>
              <a:t>http://</a:t>
            </a:r>
            <a:r>
              <a:rPr lang="en-US" dirty="0" err="1">
                <a:latin typeface="+mn-lt"/>
              </a:rPr>
              <a:t>www.spatial.cs.umn.edu</a:t>
            </a:r>
            <a:r>
              <a:rPr lang="en-US" dirty="0">
                <a:latin typeface="+mn-lt"/>
              </a:rPr>
              <a:t>/Book/</a:t>
            </a:r>
          </a:p>
          <a:p>
            <a:pPr lvl="0"/>
            <a:r>
              <a:rPr lang="en-US" dirty="0">
                <a:latin typeface="+mn-lt"/>
              </a:rPr>
              <a:t>Ian Goodfellow and </a:t>
            </a:r>
            <a:r>
              <a:rPr lang="en-US" dirty="0" err="1">
                <a:latin typeface="+mn-lt"/>
              </a:rPr>
              <a:t>Yoshua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Bengio</a:t>
            </a:r>
            <a:r>
              <a:rPr lang="en-US" dirty="0">
                <a:latin typeface="+mn-lt"/>
              </a:rPr>
              <a:t> and Aaron Courville, </a:t>
            </a:r>
            <a:r>
              <a:rPr lang="en-US" i="1" dirty="0">
                <a:latin typeface="+mn-lt"/>
              </a:rPr>
              <a:t>Deep Learning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MIT Press, 2016 </a:t>
            </a:r>
          </a:p>
          <a:p>
            <a:pPr lvl="1"/>
            <a:r>
              <a:rPr lang="en-US" dirty="0">
                <a:latin typeface="+mn-lt"/>
              </a:rPr>
              <a:t>Available free at: </a:t>
            </a:r>
            <a:r>
              <a:rPr lang="en-US" dirty="0">
                <a:latin typeface="+mn-lt"/>
                <a:hlinkClick r:id="rId2"/>
              </a:rPr>
              <a:t>https://www.deeplearningbook.org/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Additional papers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0043C-1F37-8E40-92B8-4E68A82E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087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A15D-EDAF-8147-902E-02BF3A52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To-Do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2227-EC1A-D943-8823-F6C16E6E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Download the online textbook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and readings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Install Spark and Postgres (plus </a:t>
            </a:r>
            <a:r>
              <a:rPr lang="en-US" dirty="0" err="1">
                <a:latin typeface="+mn-lt"/>
              </a:rPr>
              <a:t>PostGIS</a:t>
            </a:r>
            <a:r>
              <a:rPr lang="en-US" dirty="0">
                <a:latin typeface="+mn-lt"/>
              </a:rPr>
              <a:t>) on your machine</a:t>
            </a:r>
          </a:p>
          <a:p>
            <a:r>
              <a:rPr lang="en-US" dirty="0">
                <a:latin typeface="+mn-lt"/>
              </a:rPr>
              <a:t>Signup for Piazza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E085-FC4C-CB46-8615-04A1B0C3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57</a:t>
            </a:fld>
            <a:endParaRPr lang="en-US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691C1-8A5B-2B4B-8F06-0E4FE315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35" y="3715128"/>
            <a:ext cx="6503555" cy="26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04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Data Mining</a:t>
            </a:r>
          </a:p>
          <a:p>
            <a:pPr lvl="1"/>
            <a:r>
              <a:rPr lang="en-US" sz="1800" dirty="0">
                <a:latin typeface="+mn-lt"/>
              </a:rPr>
              <a:t>Jure </a:t>
            </a:r>
            <a:r>
              <a:rPr lang="en-US" sz="1800" dirty="0" err="1">
                <a:latin typeface="+mn-lt"/>
              </a:rPr>
              <a:t>Leskovec</a:t>
            </a:r>
            <a:r>
              <a:rPr lang="en-US" sz="1800" dirty="0">
                <a:latin typeface="+mn-lt"/>
              </a:rPr>
              <a:t>, Anand Rajaraman, Jeff Ullman </a:t>
            </a:r>
          </a:p>
          <a:p>
            <a:pPr lvl="1"/>
            <a:r>
              <a:rPr lang="en-US" sz="1800" dirty="0">
                <a:latin typeface="+mn-lt"/>
              </a:rPr>
              <a:t>Mining of Massive Datasets</a:t>
            </a:r>
          </a:p>
          <a:p>
            <a:pPr lvl="1"/>
            <a:r>
              <a:rPr lang="en-US" sz="1800" dirty="0">
                <a:latin typeface="+mn-lt"/>
              </a:rPr>
              <a:t>http://www.mmds.org/</a:t>
            </a:r>
          </a:p>
          <a:p>
            <a:r>
              <a:rPr lang="en-US" sz="2000" dirty="0">
                <a:latin typeface="+mn-lt"/>
              </a:rPr>
              <a:t>Spatial Statistics</a:t>
            </a:r>
          </a:p>
          <a:p>
            <a:pPr lvl="1"/>
            <a:r>
              <a:rPr lang="en-US" sz="1800" dirty="0">
                <a:latin typeface="+mn-lt"/>
              </a:rPr>
              <a:t>Meredith Franklin</a:t>
            </a:r>
          </a:p>
          <a:p>
            <a:pPr lvl="1"/>
            <a:r>
              <a:rPr lang="en-US" sz="1800" dirty="0">
                <a:latin typeface="+mn-lt"/>
              </a:rPr>
              <a:t>Spatial Statistics</a:t>
            </a:r>
          </a:p>
          <a:p>
            <a:pPr lvl="1"/>
            <a:r>
              <a:rPr lang="en-US" sz="1800" dirty="0">
                <a:latin typeface="+mn-lt"/>
              </a:rPr>
              <a:t>https://github.com/meredithfranklin/courses/tree/master/Spatial</a:t>
            </a:r>
          </a:p>
          <a:p>
            <a:r>
              <a:rPr lang="en-US" sz="2000" dirty="0">
                <a:latin typeface="+mn-lt"/>
              </a:rPr>
              <a:t>Deep Learning</a:t>
            </a:r>
          </a:p>
          <a:p>
            <a:pPr lvl="1"/>
            <a:r>
              <a:rPr lang="en-US" sz="1800" dirty="0">
                <a:latin typeface="+mn-lt"/>
              </a:rPr>
              <a:t>© Alexander </a:t>
            </a:r>
            <a:r>
              <a:rPr lang="en-US" sz="1800" dirty="0" err="1">
                <a:latin typeface="+mn-lt"/>
              </a:rPr>
              <a:t>Amini</a:t>
            </a:r>
            <a:r>
              <a:rPr lang="en-US" sz="1800" dirty="0">
                <a:latin typeface="+mn-lt"/>
              </a:rPr>
              <a:t> and Ava </a:t>
            </a:r>
            <a:r>
              <a:rPr lang="en-US" sz="1800" dirty="0" err="1">
                <a:latin typeface="+mn-lt"/>
              </a:rPr>
              <a:t>Soleimany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MIT 6.S191: Introduction to Deep Learning</a:t>
            </a:r>
          </a:p>
          <a:p>
            <a:pPr lvl="1"/>
            <a:r>
              <a:rPr lang="en-US" sz="1800" dirty="0">
                <a:latin typeface="+mn-lt"/>
              </a:rPr>
              <a:t>https://</a:t>
            </a:r>
            <a:r>
              <a:rPr lang="en-US" sz="1800" dirty="0" err="1">
                <a:latin typeface="+mn-lt"/>
              </a:rPr>
              <a:t>introtodeeplearning.com</a:t>
            </a:r>
            <a:r>
              <a:rPr lang="en-US" sz="1800" dirty="0">
                <a:latin typeface="+mn-lt"/>
              </a:rPr>
              <a:t>/</a:t>
            </a:r>
          </a:p>
          <a:p>
            <a:r>
              <a:rPr lang="en-US" sz="2000" dirty="0">
                <a:latin typeface="+mn-lt"/>
              </a:rPr>
              <a:t>Gil, Yolanda (Ed.) Introduction to Computational Thinking and Data Science.  Available from http://www.datascience4all.org</a:t>
            </a: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58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C3D10-0C23-DA4C-A2F3-04517345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790"/>
            <a:ext cx="12192000" cy="6575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BF77CE-F1A7-5845-9ECA-810C770D0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02" t="90195" r="8502" b="-5213"/>
          <a:stretch/>
        </p:blipFill>
        <p:spPr>
          <a:xfrm>
            <a:off x="-66271" y="5970097"/>
            <a:ext cx="5956856" cy="1371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AF1644-161B-444C-AD2C-ACA2EBF09F4A}"/>
              </a:ext>
            </a:extLst>
          </p:cNvPr>
          <p:cNvSpPr/>
          <p:nvPr/>
        </p:nvSpPr>
        <p:spPr>
          <a:xfrm>
            <a:off x="5890585" y="6643789"/>
            <a:ext cx="59568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Future Trends in geospatial information management: the five to ten year vision – Third Edition, August 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4D4A08-3C3C-BA4B-85BE-66C14A77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01771-E7B4-B54F-9EAE-8386F0942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01"/>
          <a:stretch/>
        </p:blipFill>
        <p:spPr>
          <a:xfrm>
            <a:off x="6096000" y="4611983"/>
            <a:ext cx="5283650" cy="10329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2328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C0E-CD26-F94F-803B-2559AAC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What is Artificial Intelligence?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D8C5-D186-FA46-8E76-0CEFF39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t>7</a:t>
            </a:fld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25DA1-C6FB-6D40-880D-52DF102D2D43}"/>
              </a:ext>
            </a:extLst>
          </p:cNvPr>
          <p:cNvSpPr/>
          <p:nvPr/>
        </p:nvSpPr>
        <p:spPr>
          <a:xfrm>
            <a:off x="1326356" y="1690688"/>
            <a:ext cx="9539288" cy="46905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/>
          </a:p>
          <a:p>
            <a:r>
              <a:rPr lang="en-US" sz="3600" b="1" dirty="0"/>
              <a:t>   Artificial Intelligence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73EC8-DEA8-3440-911F-EB2B1131C1B5}"/>
              </a:ext>
            </a:extLst>
          </p:cNvPr>
          <p:cNvSpPr/>
          <p:nvPr/>
        </p:nvSpPr>
        <p:spPr>
          <a:xfrm>
            <a:off x="7464376" y="2150192"/>
            <a:ext cx="2373086" cy="105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Mining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FEB29-0C9D-D24C-88C8-8C52234F6BFD}"/>
              </a:ext>
            </a:extLst>
          </p:cNvPr>
          <p:cNvSpPr/>
          <p:nvPr/>
        </p:nvSpPr>
        <p:spPr>
          <a:xfrm>
            <a:off x="7235776" y="4376413"/>
            <a:ext cx="2830285" cy="105882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BBDE8-917B-694F-9FD0-E911D386CAD1}"/>
              </a:ext>
            </a:extLst>
          </p:cNvPr>
          <p:cNvSpPr txBox="1"/>
          <p:nvPr/>
        </p:nvSpPr>
        <p:spPr>
          <a:xfrm>
            <a:off x="6630528" y="3209022"/>
            <a:ext cx="38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Discovering previously unknown knowledge from BIG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221EC-45C5-1141-A0DE-C2855AA55218}"/>
              </a:ext>
            </a:extLst>
          </p:cNvPr>
          <p:cNvSpPr/>
          <p:nvPr/>
        </p:nvSpPr>
        <p:spPr>
          <a:xfrm>
            <a:off x="6663846" y="5435242"/>
            <a:ext cx="3974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(Machine) Making inference using available data without explicit rules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B8476-BDFF-8747-808A-2B0E297D81D1}"/>
              </a:ext>
            </a:extLst>
          </p:cNvPr>
          <p:cNvSpPr/>
          <p:nvPr/>
        </p:nvSpPr>
        <p:spPr>
          <a:xfrm>
            <a:off x="2179970" y="2847972"/>
            <a:ext cx="36509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Broadly speaking, any technologies having human-like capabilities to perform certain tasks</a:t>
            </a:r>
          </a:p>
        </p:txBody>
      </p:sp>
    </p:spTree>
    <p:extLst>
      <p:ext uri="{BB962C8B-B14F-4D97-AF65-F5344CB8AC3E}">
        <p14:creationId xmlns:p14="http://schemas.microsoft.com/office/powerpoint/2010/main" val="1733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Descriptive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+mn-lt"/>
              </a:rPr>
              <a:t>Detect previously unknown patterns in data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split social networks into groups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7AC276-5AFF-894D-B0BD-D9FFC820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79" y="2508422"/>
            <a:ext cx="2948642" cy="29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40281F-A042-9C40-B3BF-8B3A4E105A7D}"/>
              </a:ext>
            </a:extLst>
          </p:cNvPr>
          <p:cNvSpPr/>
          <p:nvPr/>
        </p:nvSpPr>
        <p:spPr>
          <a:xfrm>
            <a:off x="0" y="6596390"/>
            <a:ext cx="56542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Social_network_analysis</a:t>
            </a:r>
            <a:r>
              <a:rPr lang="en-US" sz="1100" dirty="0"/>
              <a:t>#/media/</a:t>
            </a:r>
            <a:r>
              <a:rPr lang="en-US" sz="1100" dirty="0" err="1"/>
              <a:t>File:Graph_betweenness.svg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537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B28C-D18A-AF49-B52D-662AA90C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000" dirty="0">
                <a:latin typeface="+mn-lt"/>
              </a:rPr>
              <a:t>Predict unobserved data values using computer models</a:t>
            </a: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endParaRPr lang="en-US" dirty="0">
              <a:latin typeface="+mn-lt"/>
            </a:endParaRPr>
          </a:p>
          <a:p>
            <a:pPr marL="0" indent="0" algn="ctr">
              <a:buNone/>
            </a:pPr>
            <a:r>
              <a:rPr lang="en-US" dirty="0">
                <a:latin typeface="+mn-lt"/>
              </a:rPr>
              <a:t>e.g., by learning some model parameters from some data to predict future stock prices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4476-C184-D34F-9717-9002A483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AI Tasks - Predictive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F87D-D5F1-AE46-93BD-6F75A1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0B00D-63F1-F549-BC54-E448ED22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31" y="2262825"/>
            <a:ext cx="4368907" cy="294777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032A57C-CE32-1747-AE47-8ADA6AAB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4" r="3521"/>
          <a:stretch/>
        </p:blipFill>
        <p:spPr>
          <a:xfrm>
            <a:off x="6509814" y="2275026"/>
            <a:ext cx="4241255" cy="29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7922</TotalTime>
  <Words>2724</Words>
  <Application>Microsoft Macintosh PowerPoint</Application>
  <PresentationFormat>Widescreen</PresentationFormat>
  <Paragraphs>465</Paragraphs>
  <Slides>59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Gill Sans MT</vt:lpstr>
      <vt:lpstr>Wingdings</vt:lpstr>
      <vt:lpstr>Office Theme</vt:lpstr>
      <vt:lpstr>Spatial Artificial Intelligence: Introduction</vt:lpstr>
      <vt:lpstr>What is Spatial Artificial Intelligence?</vt:lpstr>
      <vt:lpstr>PowerPoint Presentation</vt:lpstr>
      <vt:lpstr>PowerPoint Presentation</vt:lpstr>
      <vt:lpstr>PowerPoint Presentation</vt:lpstr>
      <vt:lpstr>PowerPoint Presentation</vt:lpstr>
      <vt:lpstr>What is Artificial Intelligence?</vt:lpstr>
      <vt:lpstr>AI Tasks - Descriptive Analysis</vt:lpstr>
      <vt:lpstr>AI Tasks - Predictive Analysis</vt:lpstr>
      <vt:lpstr>AI Tasks - Prescriptive Analysis</vt:lpstr>
      <vt:lpstr>Patterns vs. Models</vt:lpstr>
      <vt:lpstr>Data Mining Examples</vt:lpstr>
      <vt:lpstr>Machine Learning Examples</vt:lpstr>
      <vt:lpstr>What is Spatial AI?</vt:lpstr>
      <vt:lpstr>Spatial AI Example</vt:lpstr>
      <vt:lpstr>Spatial AI Example</vt:lpstr>
      <vt:lpstr>Spatial AI Example</vt:lpstr>
      <vt:lpstr>What are Spatial Data?</vt:lpstr>
      <vt:lpstr>Spatial Data</vt:lpstr>
      <vt:lpstr>Spatial Data Do Not Have to be Geo Data</vt:lpstr>
      <vt:lpstr>What does “spatially referenced” mean?</vt:lpstr>
      <vt:lpstr>Spatial Data Representations – Raster Data</vt:lpstr>
      <vt:lpstr>Spatial Data Representations – Vector Data</vt:lpstr>
      <vt:lpstr>Spatial Data Management</vt:lpstr>
      <vt:lpstr>What Make Spatial Data Special?</vt:lpstr>
      <vt:lpstr>Spatial Autocorrelation</vt:lpstr>
      <vt:lpstr>Spatial Non-stationarity</vt:lpstr>
      <vt:lpstr>Modifiable Areal Unit Problem</vt:lpstr>
      <vt:lpstr>Modifiable Areal Unit Problem</vt:lpstr>
      <vt:lpstr>Modifiable Areal Unit Problem</vt:lpstr>
      <vt:lpstr>Spatial Statistics </vt:lpstr>
      <vt:lpstr>Geostatistical Data Analysis</vt:lpstr>
      <vt:lpstr>Areal Data Analysis</vt:lpstr>
      <vt:lpstr>Point Pattern Analysis</vt:lpstr>
      <vt:lpstr>Spatial Data Analytic Example</vt:lpstr>
      <vt:lpstr>K-Nearest Neighbors</vt:lpstr>
      <vt:lpstr>Inverse Distance Weighting</vt:lpstr>
      <vt:lpstr>KNN &amp; IDW</vt:lpstr>
      <vt:lpstr>Will either KNN or IDW work here?</vt:lpstr>
      <vt:lpstr>Will either KNN or IDW work here?</vt:lpstr>
      <vt:lpstr>What Matters When Dealing with Spatial Data?</vt:lpstr>
      <vt:lpstr>This Course</vt:lpstr>
      <vt:lpstr>Course Themes</vt:lpstr>
      <vt:lpstr>Smarter AI</vt:lpstr>
      <vt:lpstr>Prerequisites</vt:lpstr>
      <vt:lpstr>Course Tools</vt:lpstr>
      <vt:lpstr>(Your) Course Work</vt:lpstr>
      <vt:lpstr>Homework Assignments (tentative)</vt:lpstr>
      <vt:lpstr>Final Project Guidelines </vt:lpstr>
      <vt:lpstr>Presentation Guidelines</vt:lpstr>
      <vt:lpstr>Course Grades</vt:lpstr>
      <vt:lpstr>Course Staff</vt:lpstr>
      <vt:lpstr>Course Logistics</vt:lpstr>
      <vt:lpstr>Communications</vt:lpstr>
      <vt:lpstr>Please do not email us unless…</vt:lpstr>
      <vt:lpstr>Readings</vt:lpstr>
      <vt:lpstr>To-Do Items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32</cp:revision>
  <dcterms:created xsi:type="dcterms:W3CDTF">2022-01-06T20:21:30Z</dcterms:created>
  <dcterms:modified xsi:type="dcterms:W3CDTF">2022-01-24T17:56:02Z</dcterms:modified>
</cp:coreProperties>
</file>